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58" r:id="rId4"/>
    <p:sldId id="263" r:id="rId5"/>
    <p:sldId id="284" r:id="rId6"/>
    <p:sldId id="259" r:id="rId7"/>
    <p:sldId id="274" r:id="rId8"/>
    <p:sldId id="285" r:id="rId9"/>
    <p:sldId id="262" r:id="rId10"/>
    <p:sldId id="264" r:id="rId11"/>
    <p:sldId id="286" r:id="rId12"/>
    <p:sldId id="275" r:id="rId13"/>
    <p:sldId id="260" r:id="rId14"/>
    <p:sldId id="267" r:id="rId15"/>
    <p:sldId id="276" r:id="rId16"/>
    <p:sldId id="261" r:id="rId17"/>
    <p:sldId id="265" r:id="rId18"/>
    <p:sldId id="266" r:id="rId19"/>
    <p:sldId id="278" r:id="rId20"/>
    <p:sldId id="287" r:id="rId21"/>
    <p:sldId id="279" r:id="rId22"/>
    <p:sldId id="288" r:id="rId23"/>
    <p:sldId id="268" r:id="rId24"/>
    <p:sldId id="277" r:id="rId25"/>
    <p:sldId id="289" r:id="rId26"/>
    <p:sldId id="269" r:id="rId27"/>
    <p:sldId id="270" r:id="rId28"/>
    <p:sldId id="271" r:id="rId29"/>
    <p:sldId id="290" r:id="rId30"/>
    <p:sldId id="280" r:id="rId31"/>
    <p:sldId id="291" r:id="rId32"/>
    <p:sldId id="272" r:id="rId33"/>
    <p:sldId id="281" r:id="rId34"/>
    <p:sldId id="292" r:id="rId35"/>
    <p:sldId id="283" r:id="rId36"/>
  </p:sldIdLst>
  <p:sldSz cx="9144000" cy="6858000" type="screen4x3"/>
  <p:notesSz cx="9144000" cy="6858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8169D4-F8E3-4D14-9252-54532D49438D}" v="11" dt="2020-09-20T14:29:41.55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0" d="100"/>
          <a:sy n="80" d="100"/>
        </p:scale>
        <p:origin x="880" y="6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ien Nguyen - Y17" userId="8a2f91e4-1e13-4673-a88c-a1a9aa4f0135" providerId="ADAL" clId="{878169D4-F8E3-4D14-9252-54532D49438D}"/>
    <pc:docChg chg="custSel addSld modSld">
      <pc:chgData name="Thien Nguyen - Y17" userId="8a2f91e4-1e13-4673-a88c-a1a9aa4f0135" providerId="ADAL" clId="{878169D4-F8E3-4D14-9252-54532D49438D}" dt="2020-09-20T14:29:41.549" v="19"/>
      <pc:docMkLst>
        <pc:docMk/>
      </pc:docMkLst>
      <pc:sldChg chg="modNotes">
        <pc:chgData name="Thien Nguyen - Y17" userId="8a2f91e4-1e13-4673-a88c-a1a9aa4f0135" providerId="ADAL" clId="{878169D4-F8E3-4D14-9252-54532D49438D}" dt="2020-09-20T14:28:43.207" v="2" actId="27636"/>
        <pc:sldMkLst>
          <pc:docMk/>
          <pc:sldMk cId="0" sldId="256"/>
        </pc:sldMkLst>
      </pc:sldChg>
      <pc:sldChg chg="modNotes">
        <pc:chgData name="Thien Nguyen - Y17" userId="8a2f91e4-1e13-4673-a88c-a1a9aa4f0135" providerId="ADAL" clId="{878169D4-F8E3-4D14-9252-54532D49438D}" dt="2020-09-20T14:28:43.223" v="3" actId="27636"/>
        <pc:sldMkLst>
          <pc:docMk/>
          <pc:sldMk cId="0" sldId="257"/>
        </pc:sldMkLst>
      </pc:sldChg>
      <pc:sldChg chg="modNotes">
        <pc:chgData name="Thien Nguyen - Y17" userId="8a2f91e4-1e13-4673-a88c-a1a9aa4f0135" providerId="ADAL" clId="{878169D4-F8E3-4D14-9252-54532D49438D}" dt="2020-09-20T14:28:43.239" v="4" actId="27636"/>
        <pc:sldMkLst>
          <pc:docMk/>
          <pc:sldMk cId="0" sldId="258"/>
        </pc:sldMkLst>
      </pc:sldChg>
      <pc:sldChg chg="modNotes">
        <pc:chgData name="Thien Nguyen - Y17" userId="8a2f91e4-1e13-4673-a88c-a1a9aa4f0135" providerId="ADAL" clId="{878169D4-F8E3-4D14-9252-54532D49438D}" dt="2020-09-20T14:28:43.239" v="5" actId="27636"/>
        <pc:sldMkLst>
          <pc:docMk/>
          <pc:sldMk cId="0" sldId="259"/>
        </pc:sldMkLst>
      </pc:sldChg>
      <pc:sldChg chg="add">
        <pc:chgData name="Thien Nguyen - Y17" userId="8a2f91e4-1e13-4673-a88c-a1a9aa4f0135" providerId="ADAL" clId="{878169D4-F8E3-4D14-9252-54532D49438D}" dt="2020-09-20T14:29:02.422" v="9"/>
        <pc:sldMkLst>
          <pc:docMk/>
          <pc:sldMk cId="442829767" sldId="260"/>
        </pc:sldMkLst>
      </pc:sldChg>
      <pc:sldChg chg="modSp add mod">
        <pc:chgData name="Thien Nguyen - Y17" userId="8a2f91e4-1e13-4673-a88c-a1a9aa4f0135" providerId="ADAL" clId="{878169D4-F8E3-4D14-9252-54532D49438D}" dt="2020-09-20T14:29:10.086" v="11" actId="27636"/>
        <pc:sldMkLst>
          <pc:docMk/>
          <pc:sldMk cId="370877679" sldId="261"/>
        </pc:sldMkLst>
        <pc:spChg chg="mod">
          <ac:chgData name="Thien Nguyen - Y17" userId="8a2f91e4-1e13-4673-a88c-a1a9aa4f0135" providerId="ADAL" clId="{878169D4-F8E3-4D14-9252-54532D49438D}" dt="2020-09-20T14:29:10.086" v="11" actId="27636"/>
          <ac:spMkLst>
            <pc:docMk/>
            <pc:sldMk cId="370877679" sldId="261"/>
            <ac:spMk id="3" creationId="{261FB961-9227-4A2C-9890-681D57D6E31A}"/>
          </ac:spMkLst>
        </pc:spChg>
      </pc:sldChg>
      <pc:sldChg chg="modSp add mod">
        <pc:chgData name="Thien Nguyen - Y17" userId="8a2f91e4-1e13-4673-a88c-a1a9aa4f0135" providerId="ADAL" clId="{878169D4-F8E3-4D14-9252-54532D49438D}" dt="2020-09-20T14:28:43.145" v="1" actId="27636"/>
        <pc:sldMkLst>
          <pc:docMk/>
          <pc:sldMk cId="3104184370" sldId="284"/>
        </pc:sldMkLst>
        <pc:spChg chg="mod">
          <ac:chgData name="Thien Nguyen - Y17" userId="8a2f91e4-1e13-4673-a88c-a1a9aa4f0135" providerId="ADAL" clId="{878169D4-F8E3-4D14-9252-54532D49438D}" dt="2020-09-20T14:28:43.145" v="1" actId="27636"/>
          <ac:spMkLst>
            <pc:docMk/>
            <pc:sldMk cId="3104184370" sldId="284"/>
            <ac:spMk id="3" creationId="{4F2EB991-40AA-47C4-B0A9-E50541BF81E1}"/>
          </ac:spMkLst>
        </pc:spChg>
      </pc:sldChg>
      <pc:sldChg chg="modSp add mod">
        <pc:chgData name="Thien Nguyen - Y17" userId="8a2f91e4-1e13-4673-a88c-a1a9aa4f0135" providerId="ADAL" clId="{878169D4-F8E3-4D14-9252-54532D49438D}" dt="2020-09-20T14:28:50.706" v="7" actId="27636"/>
        <pc:sldMkLst>
          <pc:docMk/>
          <pc:sldMk cId="3053744785" sldId="285"/>
        </pc:sldMkLst>
        <pc:spChg chg="mod">
          <ac:chgData name="Thien Nguyen - Y17" userId="8a2f91e4-1e13-4673-a88c-a1a9aa4f0135" providerId="ADAL" clId="{878169D4-F8E3-4D14-9252-54532D49438D}" dt="2020-09-20T14:28:50.706" v="7" actId="27636"/>
          <ac:spMkLst>
            <pc:docMk/>
            <pc:sldMk cId="3053744785" sldId="285"/>
            <ac:spMk id="3" creationId="{F28B546E-1492-4AC6-8CC7-3F2EDD787E97}"/>
          </ac:spMkLst>
        </pc:spChg>
      </pc:sldChg>
      <pc:sldChg chg="add">
        <pc:chgData name="Thien Nguyen - Y17" userId="8a2f91e4-1e13-4673-a88c-a1a9aa4f0135" providerId="ADAL" clId="{878169D4-F8E3-4D14-9252-54532D49438D}" dt="2020-09-20T14:28:57.080" v="8"/>
        <pc:sldMkLst>
          <pc:docMk/>
          <pc:sldMk cId="3712531321" sldId="286"/>
        </pc:sldMkLst>
      </pc:sldChg>
      <pc:sldChg chg="add">
        <pc:chgData name="Thien Nguyen - Y17" userId="8a2f91e4-1e13-4673-a88c-a1a9aa4f0135" providerId="ADAL" clId="{878169D4-F8E3-4D14-9252-54532D49438D}" dt="2020-09-20T14:29:16.607" v="12"/>
        <pc:sldMkLst>
          <pc:docMk/>
          <pc:sldMk cId="2305455533" sldId="287"/>
        </pc:sldMkLst>
      </pc:sldChg>
      <pc:sldChg chg="add">
        <pc:chgData name="Thien Nguyen - Y17" userId="8a2f91e4-1e13-4673-a88c-a1a9aa4f0135" providerId="ADAL" clId="{878169D4-F8E3-4D14-9252-54532D49438D}" dt="2020-09-20T14:29:20.794" v="13"/>
        <pc:sldMkLst>
          <pc:docMk/>
          <pc:sldMk cId="1716940874" sldId="288"/>
        </pc:sldMkLst>
      </pc:sldChg>
      <pc:sldChg chg="add">
        <pc:chgData name="Thien Nguyen - Y17" userId="8a2f91e4-1e13-4673-a88c-a1a9aa4f0135" providerId="ADAL" clId="{878169D4-F8E3-4D14-9252-54532D49438D}" dt="2020-09-20T14:29:26.139" v="14"/>
        <pc:sldMkLst>
          <pc:docMk/>
          <pc:sldMk cId="2356124047" sldId="289"/>
        </pc:sldMkLst>
      </pc:sldChg>
      <pc:sldChg chg="modSp add mod">
        <pc:chgData name="Thien Nguyen - Y17" userId="8a2f91e4-1e13-4673-a88c-a1a9aa4f0135" providerId="ADAL" clId="{878169D4-F8E3-4D14-9252-54532D49438D}" dt="2020-09-20T14:29:31.236" v="16" actId="27636"/>
        <pc:sldMkLst>
          <pc:docMk/>
          <pc:sldMk cId="2903319769" sldId="290"/>
        </pc:sldMkLst>
        <pc:spChg chg="mod">
          <ac:chgData name="Thien Nguyen - Y17" userId="8a2f91e4-1e13-4673-a88c-a1a9aa4f0135" providerId="ADAL" clId="{878169D4-F8E3-4D14-9252-54532D49438D}" dt="2020-09-20T14:29:31.236" v="16" actId="27636"/>
          <ac:spMkLst>
            <pc:docMk/>
            <pc:sldMk cId="2903319769" sldId="290"/>
            <ac:spMk id="3" creationId="{6BBFDE26-C263-445C-A680-C90428E814E0}"/>
          </ac:spMkLst>
        </pc:spChg>
      </pc:sldChg>
      <pc:sldChg chg="modSp add mod">
        <pc:chgData name="Thien Nguyen - Y17" userId="8a2f91e4-1e13-4673-a88c-a1a9aa4f0135" providerId="ADAL" clId="{878169D4-F8E3-4D14-9252-54532D49438D}" dt="2020-09-20T14:29:36.183" v="18" actId="27636"/>
        <pc:sldMkLst>
          <pc:docMk/>
          <pc:sldMk cId="3924903161" sldId="291"/>
        </pc:sldMkLst>
        <pc:spChg chg="mod">
          <ac:chgData name="Thien Nguyen - Y17" userId="8a2f91e4-1e13-4673-a88c-a1a9aa4f0135" providerId="ADAL" clId="{878169D4-F8E3-4D14-9252-54532D49438D}" dt="2020-09-20T14:29:36.183" v="18" actId="27636"/>
          <ac:spMkLst>
            <pc:docMk/>
            <pc:sldMk cId="3924903161" sldId="291"/>
            <ac:spMk id="3" creationId="{0E887A52-0D7D-4B28-9473-5CBE8A18B3E0}"/>
          </ac:spMkLst>
        </pc:spChg>
      </pc:sldChg>
      <pc:sldChg chg="add">
        <pc:chgData name="Thien Nguyen - Y17" userId="8a2f91e4-1e13-4673-a88c-a1a9aa4f0135" providerId="ADAL" clId="{878169D4-F8E3-4D14-9252-54532D49438D}" dt="2020-09-20T14:29:41.549" v="19"/>
        <pc:sldMkLst>
          <pc:docMk/>
          <pc:sldMk cId="3969689940" sldId="292"/>
        </pc:sldMkLst>
      </pc:sldChg>
    </pc:docChg>
  </pc:docChgLst>
</pc:chgInfo>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5018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7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799"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00" b="0" i="0">
                <a:solidFill>
                  <a:schemeClr val="accent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00" b="0" i="0">
                <a:solidFill>
                  <a:schemeClr val="accent1"/>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59"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00" b="0" i="0">
                <a:solidFill>
                  <a:schemeClr val="accent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6857999"/>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1678941" y="717799"/>
            <a:ext cx="5786117" cy="419100"/>
          </a:xfrm>
          <a:prstGeom prst="rect">
            <a:avLst/>
          </a:prstGeom>
        </p:spPr>
        <p:txBody>
          <a:bodyPr wrap="square" lIns="0" tIns="0" rIns="0" bIns="0">
            <a:spAutoFit/>
          </a:bodyPr>
          <a:lstStyle>
            <a:lvl1pPr>
              <a:defRPr sz="3100" b="0" i="0">
                <a:solidFill>
                  <a:schemeClr val="accent1"/>
                </a:solidFill>
                <a:latin typeface="Calibri"/>
                <a:cs typeface="Calibri"/>
              </a:defRPr>
            </a:lvl1pPr>
          </a:lstStyle>
          <a:p>
            <a:endParaRPr/>
          </a:p>
        </p:txBody>
      </p:sp>
      <p:sp>
        <p:nvSpPr>
          <p:cNvPr id="3" name="Holder 3"/>
          <p:cNvSpPr>
            <a:spLocks noGrp="1"/>
          </p:cNvSpPr>
          <p:nvPr>
            <p:ph type="body" idx="1"/>
          </p:nvPr>
        </p:nvSpPr>
        <p:spPr>
          <a:xfrm>
            <a:off x="535940" y="1711447"/>
            <a:ext cx="8072119" cy="45593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79"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9/20/2020</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6857999"/>
          </a:xfrm>
          <a:prstGeom prst="rect">
            <a:avLst/>
          </a:prstGeom>
          <a:blipFill>
            <a:blip r:embed="rId3" cstate="print"/>
            <a:stretch>
              <a:fillRect/>
            </a:stretch>
          </a:blipFill>
        </p:spPr>
        <p:txBody>
          <a:bodyPr wrap="square" lIns="0" tIns="0" rIns="0" bIns="0" rtlCol="0"/>
          <a:lstStyle/>
          <a:p>
            <a:endParaRPr/>
          </a:p>
        </p:txBody>
      </p:sp>
      <p:sp>
        <p:nvSpPr>
          <p:cNvPr id="3" name="object 3"/>
          <p:cNvSpPr txBox="1"/>
          <p:nvPr/>
        </p:nvSpPr>
        <p:spPr>
          <a:xfrm>
            <a:off x="1907541" y="2476496"/>
            <a:ext cx="5694045" cy="1113553"/>
          </a:xfrm>
          <a:prstGeom prst="rect">
            <a:avLst/>
          </a:prstGeom>
        </p:spPr>
        <p:txBody>
          <a:bodyPr vert="horz" wrap="square" lIns="0" tIns="0" rIns="0" bIns="0" rtlCol="0">
            <a:spAutoFit/>
          </a:bodyPr>
          <a:lstStyle/>
          <a:p>
            <a:pPr marL="12700" marR="5080">
              <a:lnSpc>
                <a:spcPts val="4300"/>
              </a:lnSpc>
            </a:pPr>
            <a:r>
              <a:rPr lang="en-US" sz="4000" dirty="0" err="1">
                <a:solidFill>
                  <a:srgbClr val="FF0000"/>
                </a:solidFill>
                <a:latin typeface="Calibri"/>
                <a:cs typeface="Calibri"/>
              </a:rPr>
              <a:t>Tiếp</a:t>
            </a:r>
            <a:r>
              <a:rPr lang="en-US" sz="4000" dirty="0">
                <a:solidFill>
                  <a:srgbClr val="FF0000"/>
                </a:solidFill>
                <a:latin typeface="Calibri"/>
                <a:cs typeface="Calibri"/>
              </a:rPr>
              <a:t> </a:t>
            </a:r>
            <a:r>
              <a:rPr lang="en-US" sz="4000" dirty="0" err="1">
                <a:solidFill>
                  <a:srgbClr val="FF0000"/>
                </a:solidFill>
                <a:latin typeface="Calibri"/>
                <a:cs typeface="Calibri"/>
              </a:rPr>
              <a:t>cận</a:t>
            </a:r>
            <a:r>
              <a:rPr lang="en-US" sz="4000" dirty="0">
                <a:solidFill>
                  <a:srgbClr val="FF0000"/>
                </a:solidFill>
                <a:latin typeface="Calibri"/>
                <a:cs typeface="Calibri"/>
              </a:rPr>
              <a:t> </a:t>
            </a:r>
            <a:r>
              <a:rPr lang="en-US" sz="4000" dirty="0" err="1">
                <a:solidFill>
                  <a:srgbClr val="FF0000"/>
                </a:solidFill>
                <a:latin typeface="Calibri"/>
                <a:cs typeface="Calibri"/>
              </a:rPr>
              <a:t>bệnh</a:t>
            </a:r>
            <a:r>
              <a:rPr lang="en-US" sz="4000" dirty="0">
                <a:solidFill>
                  <a:srgbClr val="FF0000"/>
                </a:solidFill>
                <a:latin typeface="Calibri"/>
                <a:cs typeface="Calibri"/>
              </a:rPr>
              <a:t> </a:t>
            </a:r>
            <a:r>
              <a:rPr lang="en-US" sz="4000" dirty="0" err="1">
                <a:solidFill>
                  <a:srgbClr val="FF0000"/>
                </a:solidFill>
                <a:latin typeface="Calibri"/>
                <a:cs typeface="Calibri"/>
              </a:rPr>
              <a:t>nhân</a:t>
            </a:r>
            <a:r>
              <a:rPr lang="en-US" sz="4000" dirty="0">
                <a:solidFill>
                  <a:srgbClr val="FF0000"/>
                </a:solidFill>
                <a:latin typeface="Calibri"/>
                <a:cs typeface="Calibri"/>
              </a:rPr>
              <a:t> </a:t>
            </a:r>
          </a:p>
          <a:p>
            <a:pPr marL="12700" marR="5080">
              <a:lnSpc>
                <a:spcPts val="4300"/>
              </a:lnSpc>
            </a:pPr>
            <a:r>
              <a:rPr lang="en-US" sz="4000" dirty="0" err="1">
                <a:solidFill>
                  <a:srgbClr val="FF0000"/>
                </a:solidFill>
                <a:latin typeface="Calibri"/>
                <a:cs typeface="Calibri"/>
              </a:rPr>
              <a:t>chấn</a:t>
            </a:r>
            <a:r>
              <a:rPr lang="en-US" sz="4000" dirty="0">
                <a:solidFill>
                  <a:srgbClr val="FF0000"/>
                </a:solidFill>
                <a:latin typeface="Calibri"/>
                <a:cs typeface="Calibri"/>
              </a:rPr>
              <a:t> </a:t>
            </a:r>
            <a:r>
              <a:rPr lang="en-US" sz="4000" dirty="0" err="1">
                <a:solidFill>
                  <a:srgbClr val="FF0000"/>
                </a:solidFill>
                <a:latin typeface="Calibri"/>
                <a:cs typeface="Calibri"/>
              </a:rPr>
              <a:t>thương</a:t>
            </a:r>
            <a:r>
              <a:rPr lang="en-US" sz="4000" dirty="0">
                <a:solidFill>
                  <a:srgbClr val="FF0000"/>
                </a:solidFill>
                <a:latin typeface="Calibri"/>
                <a:cs typeface="Calibri"/>
              </a:rPr>
              <a:t> </a:t>
            </a:r>
            <a:r>
              <a:rPr lang="en-US" sz="4000" dirty="0" err="1">
                <a:solidFill>
                  <a:srgbClr val="FF0000"/>
                </a:solidFill>
                <a:latin typeface="Calibri"/>
                <a:cs typeface="Calibri"/>
              </a:rPr>
              <a:t>kín</a:t>
            </a:r>
            <a:r>
              <a:rPr lang="en-US" sz="4000" dirty="0">
                <a:solidFill>
                  <a:srgbClr val="FF0000"/>
                </a:solidFill>
                <a:latin typeface="Calibri"/>
                <a:cs typeface="Calibri"/>
              </a:rPr>
              <a:t> chi </a:t>
            </a:r>
            <a:r>
              <a:rPr lang="en-US" sz="4000" dirty="0" err="1">
                <a:solidFill>
                  <a:srgbClr val="FF0000"/>
                </a:solidFill>
                <a:latin typeface="Calibri"/>
                <a:cs typeface="Calibri"/>
              </a:rPr>
              <a:t>trên</a:t>
            </a:r>
            <a:endParaRPr sz="4000" dirty="0">
              <a:solidFill>
                <a:srgbClr val="FF0000"/>
              </a:solidFill>
              <a:latin typeface="Calibri"/>
              <a:cs typeface="Calibri"/>
            </a:endParaRPr>
          </a:p>
        </p:txBody>
      </p:sp>
      <p:sp>
        <p:nvSpPr>
          <p:cNvPr id="4" name="object 4"/>
          <p:cNvSpPr txBox="1"/>
          <p:nvPr/>
        </p:nvSpPr>
        <p:spPr>
          <a:xfrm>
            <a:off x="5105400" y="3781549"/>
            <a:ext cx="3308989" cy="430887"/>
          </a:xfrm>
          <a:prstGeom prst="rect">
            <a:avLst/>
          </a:prstGeom>
        </p:spPr>
        <p:txBody>
          <a:bodyPr vert="horz" wrap="square" lIns="0" tIns="0" rIns="0" bIns="0" rtlCol="0">
            <a:spAutoFit/>
          </a:bodyPr>
          <a:lstStyle/>
          <a:p>
            <a:pPr marL="12700">
              <a:lnSpc>
                <a:spcPct val="100000"/>
              </a:lnSpc>
            </a:pPr>
            <a:r>
              <a:rPr sz="2800" dirty="0">
                <a:solidFill>
                  <a:srgbClr val="7F7F7F"/>
                </a:solidFill>
                <a:latin typeface="Calibri"/>
                <a:cs typeface="Calibri"/>
              </a:rPr>
              <a:t>Vũ</a:t>
            </a:r>
            <a:r>
              <a:rPr sz="2800" spc="-70" dirty="0">
                <a:solidFill>
                  <a:srgbClr val="7F7F7F"/>
                </a:solidFill>
                <a:latin typeface="Times New Roman"/>
                <a:cs typeface="Times New Roman"/>
              </a:rPr>
              <a:t> </a:t>
            </a:r>
            <a:r>
              <a:rPr sz="2800" spc="-5" dirty="0">
                <a:solidFill>
                  <a:srgbClr val="7F7F7F"/>
                </a:solidFill>
                <a:latin typeface="Calibri"/>
                <a:cs typeface="Calibri"/>
              </a:rPr>
              <a:t>X</a:t>
            </a:r>
            <a:r>
              <a:rPr sz="2800" dirty="0">
                <a:solidFill>
                  <a:srgbClr val="7F7F7F"/>
                </a:solidFill>
                <a:latin typeface="Calibri"/>
                <a:cs typeface="Calibri"/>
              </a:rPr>
              <a:t>uân</a:t>
            </a:r>
            <a:r>
              <a:rPr sz="2800" spc="-70" dirty="0">
                <a:solidFill>
                  <a:srgbClr val="7F7F7F"/>
                </a:solidFill>
                <a:latin typeface="Times New Roman"/>
                <a:cs typeface="Times New Roman"/>
              </a:rPr>
              <a:t> </a:t>
            </a:r>
            <a:r>
              <a:rPr sz="2800" dirty="0">
                <a:solidFill>
                  <a:srgbClr val="7F7F7F"/>
                </a:solidFill>
                <a:latin typeface="Calibri"/>
                <a:cs typeface="Calibri"/>
              </a:rPr>
              <a:t>Thành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256754"/>
          </a:xfrm>
        </p:spPr>
        <p:txBody>
          <a:bodyPr/>
          <a:lstStyle/>
          <a:p>
            <a:pPr>
              <a:lnSpc>
                <a:spcPct val="150000"/>
              </a:lnSpc>
            </a:pPr>
            <a:r>
              <a:rPr lang="en-US" sz="2800" dirty="0" err="1">
                <a:latin typeface="Arial"/>
                <a:cs typeface="Arial"/>
              </a:rPr>
              <a:t>Bạn</a:t>
            </a:r>
            <a:r>
              <a:rPr lang="en-US" sz="2800" dirty="0">
                <a:latin typeface="Arial"/>
                <a:cs typeface="Arial"/>
              </a:rPr>
              <a:t> </a:t>
            </a:r>
            <a:r>
              <a:rPr lang="en-US" sz="2800" dirty="0" err="1">
                <a:latin typeface="Arial"/>
                <a:cs typeface="Arial"/>
              </a:rPr>
              <a:t>đọc</a:t>
            </a:r>
            <a:r>
              <a:rPr lang="en-US" sz="2800" dirty="0">
                <a:latin typeface="Arial"/>
                <a:cs typeface="Arial"/>
              </a:rPr>
              <a:t> X </a:t>
            </a:r>
            <a:r>
              <a:rPr lang="en-US" sz="2800" dirty="0" err="1">
                <a:latin typeface="Arial"/>
                <a:cs typeface="Arial"/>
              </a:rPr>
              <a:t>quang</a:t>
            </a:r>
            <a:r>
              <a:rPr lang="en-US" sz="2800" dirty="0">
                <a:latin typeface="Arial"/>
                <a:cs typeface="Arial"/>
              </a:rPr>
              <a:t>.</a:t>
            </a:r>
          </a:p>
          <a:p>
            <a:pPr>
              <a:lnSpc>
                <a:spcPct val="150000"/>
              </a:lnSpc>
            </a:pPr>
            <a:r>
              <a:rPr lang="en-US" sz="2800" dirty="0" err="1">
                <a:latin typeface="Arial"/>
                <a:cs typeface="Arial"/>
              </a:rPr>
              <a:t>Đủ</a:t>
            </a:r>
            <a:r>
              <a:rPr lang="en-US" sz="2800" dirty="0">
                <a:latin typeface="Arial"/>
                <a:cs typeface="Arial"/>
              </a:rPr>
              <a:t> </a:t>
            </a:r>
            <a:r>
              <a:rPr lang="en-US" sz="2800" dirty="0" err="1">
                <a:latin typeface="Arial"/>
                <a:cs typeface="Arial"/>
              </a:rPr>
              <a:t>các</a:t>
            </a:r>
            <a:r>
              <a:rPr lang="en-US" sz="2800" dirty="0">
                <a:latin typeface="Arial"/>
                <a:cs typeface="Arial"/>
              </a:rPr>
              <a:t> </a:t>
            </a:r>
            <a:r>
              <a:rPr lang="en-US" sz="2800" dirty="0" err="1">
                <a:latin typeface="Arial"/>
                <a:cs typeface="Arial"/>
              </a:rPr>
              <a:t>bình</a:t>
            </a:r>
            <a:r>
              <a:rPr lang="en-US" sz="2800" dirty="0">
                <a:latin typeface="Arial"/>
                <a:cs typeface="Arial"/>
              </a:rPr>
              <a:t> </a:t>
            </a:r>
            <a:r>
              <a:rPr lang="en-US" sz="2800" dirty="0" err="1">
                <a:latin typeface="Arial"/>
                <a:cs typeface="Arial"/>
              </a:rPr>
              <a:t>diện</a:t>
            </a:r>
            <a:r>
              <a:rPr lang="en-US" sz="2800" dirty="0">
                <a:latin typeface="Arial"/>
                <a:cs typeface="Arial"/>
              </a:rPr>
              <a:t> </a:t>
            </a:r>
            <a:r>
              <a:rPr lang="en-US" sz="2800" dirty="0" err="1">
                <a:latin typeface="Arial"/>
                <a:cs typeface="Arial"/>
              </a:rPr>
              <a:t>phim</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chụp</a:t>
            </a:r>
            <a:r>
              <a:rPr lang="en-US" sz="2800" dirty="0">
                <a:latin typeface="Arial"/>
                <a:cs typeface="Arial"/>
              </a:rPr>
              <a:t> </a:t>
            </a:r>
            <a:r>
              <a:rPr lang="en-US" sz="2800" dirty="0" err="1">
                <a:latin typeface="Arial"/>
                <a:cs typeface="Arial"/>
              </a:rPr>
              <a:t>chưa</a:t>
            </a:r>
            <a:r>
              <a:rPr lang="en-US" sz="2800" dirty="0">
                <a:latin typeface="Arial"/>
                <a:cs typeface="Arial"/>
              </a:rPr>
              <a:t>?</a:t>
            </a:r>
          </a:p>
        </p:txBody>
      </p:sp>
    </p:spTree>
    <p:extLst>
      <p:ext uri="{BB962C8B-B14F-4D97-AF65-F5344CB8AC3E}">
        <p14:creationId xmlns:p14="http://schemas.microsoft.com/office/powerpoint/2010/main" val="1419242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AC1FB-E4AA-41F4-BB93-204D998B1DFC}"/>
              </a:ext>
            </a:extLst>
          </p:cNvPr>
          <p:cNvSpPr>
            <a:spLocks noGrp="1"/>
          </p:cNvSpPr>
          <p:nvPr>
            <p:ph type="title"/>
          </p:nvPr>
        </p:nvSpPr>
        <p:spPr>
          <a:xfrm>
            <a:off x="1678941" y="717799"/>
            <a:ext cx="5786117" cy="477054"/>
          </a:xfrm>
        </p:spPr>
        <p:txBody>
          <a:bodyPr/>
          <a:lstStyle/>
          <a:p>
            <a:r>
              <a:rPr lang="en-US" dirty="0"/>
              <a:t>Case 1</a:t>
            </a:r>
          </a:p>
        </p:txBody>
      </p:sp>
      <p:sp>
        <p:nvSpPr>
          <p:cNvPr id="3" name="Content Placeholder 2">
            <a:extLst>
              <a:ext uri="{FF2B5EF4-FFF2-40B4-BE49-F238E27FC236}">
                <a16:creationId xmlns:a16="http://schemas.microsoft.com/office/drawing/2014/main" id="{95E1E6BB-E829-482A-9FB5-D35045881674}"/>
              </a:ext>
            </a:extLst>
          </p:cNvPr>
          <p:cNvSpPr>
            <a:spLocks noGrp="1"/>
          </p:cNvSpPr>
          <p:nvPr>
            <p:ph idx="1"/>
          </p:nvPr>
        </p:nvSpPr>
        <p:spPr>
          <a:xfrm>
            <a:off x="628650" y="2226469"/>
            <a:ext cx="4094425" cy="1661993"/>
          </a:xfrm>
        </p:spPr>
        <p:txBody>
          <a:bodyPr/>
          <a:lstStyle/>
          <a:p>
            <a:r>
              <a:rPr lang="en-US" dirty="0" err="1"/>
              <a:t>Xquang</a:t>
            </a:r>
            <a:endParaRPr lang="en-US" dirty="0"/>
          </a:p>
          <a:p>
            <a:r>
              <a:rPr lang="en-US" dirty="0"/>
              <a:t>2 </a:t>
            </a:r>
            <a:r>
              <a:rPr lang="en-US" dirty="0" err="1"/>
              <a:t>tư</a:t>
            </a:r>
            <a:r>
              <a:rPr lang="en-US" dirty="0"/>
              <a:t> </a:t>
            </a:r>
            <a:r>
              <a:rPr lang="en-US" dirty="0" err="1"/>
              <a:t>thế</a:t>
            </a:r>
            <a:r>
              <a:rPr lang="en-US" dirty="0"/>
              <a:t>: </a:t>
            </a:r>
            <a:r>
              <a:rPr lang="en-US" dirty="0" err="1"/>
              <a:t>thẳng</a:t>
            </a:r>
            <a:r>
              <a:rPr lang="en-US" dirty="0"/>
              <a:t>, </a:t>
            </a:r>
            <a:r>
              <a:rPr lang="en-US" dirty="0" err="1"/>
              <a:t>chữ</a:t>
            </a:r>
            <a:r>
              <a:rPr lang="en-US" dirty="0"/>
              <a:t> Y (</a:t>
            </a:r>
            <a:r>
              <a:rPr lang="en-US" dirty="0" err="1"/>
              <a:t>đủ</a:t>
            </a:r>
            <a:r>
              <a:rPr lang="en-US" dirty="0"/>
              <a:t>)</a:t>
            </a:r>
          </a:p>
          <a:p>
            <a:r>
              <a:rPr lang="en-US" dirty="0" err="1"/>
              <a:t>Đọc</a:t>
            </a:r>
            <a:r>
              <a:rPr lang="en-US" dirty="0"/>
              <a:t>: </a:t>
            </a:r>
            <a:r>
              <a:rPr lang="en-US" dirty="0" err="1"/>
              <a:t>gãy</a:t>
            </a:r>
            <a:r>
              <a:rPr lang="en-US" dirty="0"/>
              <a:t> </a:t>
            </a:r>
            <a:r>
              <a:rPr lang="en-US" dirty="0" err="1"/>
              <a:t>đầu</a:t>
            </a:r>
            <a:r>
              <a:rPr lang="en-US" dirty="0"/>
              <a:t> </a:t>
            </a:r>
            <a:r>
              <a:rPr lang="en-US" dirty="0" err="1"/>
              <a:t>trên</a:t>
            </a:r>
            <a:r>
              <a:rPr lang="en-US" dirty="0"/>
              <a:t> </a:t>
            </a:r>
            <a:r>
              <a:rPr lang="en-US" dirty="0" err="1"/>
              <a:t>xương</a:t>
            </a:r>
            <a:r>
              <a:rPr lang="en-US" dirty="0"/>
              <a:t> </a:t>
            </a:r>
            <a:r>
              <a:rPr lang="en-US" dirty="0" err="1"/>
              <a:t>cánh</a:t>
            </a:r>
            <a:r>
              <a:rPr lang="en-US" dirty="0"/>
              <a:t> </a:t>
            </a:r>
            <a:r>
              <a:rPr lang="en-US" dirty="0" err="1"/>
              <a:t>tay</a:t>
            </a:r>
            <a:r>
              <a:rPr lang="en-US" dirty="0"/>
              <a:t> P, </a:t>
            </a:r>
            <a:r>
              <a:rPr lang="en-US" dirty="0" err="1"/>
              <a:t>đường</a:t>
            </a:r>
            <a:r>
              <a:rPr lang="en-US" dirty="0"/>
              <a:t> </a:t>
            </a:r>
            <a:r>
              <a:rPr lang="en-US" dirty="0" err="1"/>
              <a:t>gãy</a:t>
            </a:r>
            <a:r>
              <a:rPr lang="en-US" dirty="0"/>
              <a:t> </a:t>
            </a:r>
            <a:r>
              <a:rPr lang="en-US" dirty="0" err="1"/>
              <a:t>chéo</a:t>
            </a:r>
            <a:r>
              <a:rPr lang="en-US" dirty="0"/>
              <a:t>, di </a:t>
            </a:r>
            <a:r>
              <a:rPr lang="en-US" dirty="0" err="1"/>
              <a:t>lệch</a:t>
            </a:r>
            <a:r>
              <a:rPr lang="en-US" dirty="0"/>
              <a:t> sang </a:t>
            </a:r>
            <a:r>
              <a:rPr lang="en-US" dirty="0" err="1"/>
              <a:t>bên-chồng</a:t>
            </a:r>
            <a:r>
              <a:rPr lang="en-US" dirty="0"/>
              <a:t> </a:t>
            </a:r>
            <a:r>
              <a:rPr lang="en-US" dirty="0" err="1"/>
              <a:t>ngắn</a:t>
            </a:r>
            <a:r>
              <a:rPr lang="en-US" dirty="0"/>
              <a:t>; </a:t>
            </a:r>
            <a:r>
              <a:rPr lang="en-US" dirty="0" err="1"/>
              <a:t>bán</a:t>
            </a:r>
            <a:r>
              <a:rPr lang="en-US" dirty="0"/>
              <a:t> </a:t>
            </a:r>
            <a:r>
              <a:rPr lang="en-US" dirty="0" err="1"/>
              <a:t>trật</a:t>
            </a:r>
            <a:r>
              <a:rPr lang="en-US" dirty="0"/>
              <a:t> </a:t>
            </a:r>
            <a:r>
              <a:rPr lang="en-US" dirty="0" err="1"/>
              <a:t>khớp</a:t>
            </a:r>
            <a:r>
              <a:rPr lang="en-US" dirty="0"/>
              <a:t> </a:t>
            </a:r>
            <a:r>
              <a:rPr lang="en-US" dirty="0" err="1"/>
              <a:t>vai</a:t>
            </a:r>
            <a:r>
              <a:rPr lang="en-US" dirty="0"/>
              <a:t> P </a:t>
            </a:r>
            <a:r>
              <a:rPr lang="en-US" dirty="0" err="1"/>
              <a:t>xuống</a:t>
            </a:r>
            <a:r>
              <a:rPr lang="en-US" dirty="0"/>
              <a:t> </a:t>
            </a:r>
            <a:r>
              <a:rPr lang="en-US" dirty="0" err="1"/>
              <a:t>dưới</a:t>
            </a:r>
            <a:endParaRPr lang="en-US" dirty="0"/>
          </a:p>
          <a:p>
            <a:endParaRPr lang="en-US" dirty="0"/>
          </a:p>
        </p:txBody>
      </p:sp>
      <p:pic>
        <p:nvPicPr>
          <p:cNvPr id="7" name="Picture 6">
            <a:extLst>
              <a:ext uri="{FF2B5EF4-FFF2-40B4-BE49-F238E27FC236}">
                <a16:creationId xmlns:a16="http://schemas.microsoft.com/office/drawing/2014/main" id="{22D31CFF-DCD3-4BDB-99C4-A57978772477}"/>
              </a:ext>
            </a:extLst>
          </p:cNvPr>
          <p:cNvPicPr>
            <a:picLocks noChangeAspect="1"/>
          </p:cNvPicPr>
          <p:nvPr/>
        </p:nvPicPr>
        <p:blipFill>
          <a:blip r:embed="rId2"/>
          <a:stretch>
            <a:fillRect/>
          </a:stretch>
        </p:blipFill>
        <p:spPr>
          <a:xfrm>
            <a:off x="4816503" y="1776739"/>
            <a:ext cx="4161914" cy="3950168"/>
          </a:xfrm>
          <a:prstGeom prst="rect">
            <a:avLst/>
          </a:prstGeom>
        </p:spPr>
      </p:pic>
    </p:spTree>
    <p:extLst>
      <p:ext uri="{BB962C8B-B14F-4D97-AF65-F5344CB8AC3E}">
        <p14:creationId xmlns:p14="http://schemas.microsoft.com/office/powerpoint/2010/main" val="3712531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381000" y="2438400"/>
            <a:ext cx="3810000" cy="1903085"/>
          </a:xfrm>
        </p:spPr>
        <p:txBody>
          <a:bodyPr/>
          <a:lstStyle/>
          <a:p>
            <a:pPr>
              <a:lnSpc>
                <a:spcPct val="150000"/>
              </a:lnSpc>
            </a:pPr>
            <a:r>
              <a:rPr lang="en-US" sz="2800" dirty="0" err="1">
                <a:latin typeface="Arial"/>
                <a:cs typeface="Arial"/>
              </a:rPr>
              <a:t>Tại</a:t>
            </a:r>
            <a:r>
              <a:rPr lang="en-US" sz="2800" dirty="0">
                <a:latin typeface="Arial"/>
                <a:cs typeface="Arial"/>
              </a:rPr>
              <a:t> </a:t>
            </a:r>
            <a:r>
              <a:rPr lang="en-US" sz="2800" dirty="0" err="1">
                <a:latin typeface="Arial"/>
                <a:cs typeface="Arial"/>
              </a:rPr>
              <a:t>sao</a:t>
            </a:r>
            <a:r>
              <a:rPr lang="en-US" sz="2800" dirty="0">
                <a:latin typeface="Arial"/>
                <a:cs typeface="Arial"/>
              </a:rPr>
              <a:t> </a:t>
            </a:r>
            <a:r>
              <a:rPr lang="en-US" sz="2800" dirty="0" err="1">
                <a:latin typeface="Arial"/>
                <a:cs typeface="Arial"/>
              </a:rPr>
              <a:t>lại</a:t>
            </a:r>
            <a:r>
              <a:rPr lang="en-US" sz="2800" dirty="0">
                <a:latin typeface="Arial"/>
                <a:cs typeface="Arial"/>
              </a:rPr>
              <a:t> </a:t>
            </a:r>
            <a:r>
              <a:rPr lang="en-US" sz="2800" dirty="0" err="1">
                <a:latin typeface="Arial"/>
                <a:cs typeface="Arial"/>
              </a:rPr>
              <a:t>có</a:t>
            </a:r>
            <a:r>
              <a:rPr lang="en-US" sz="2800" dirty="0">
                <a:latin typeface="Arial"/>
                <a:cs typeface="Arial"/>
              </a:rPr>
              <a:t> </a:t>
            </a:r>
            <a:r>
              <a:rPr lang="en-US" sz="2800" dirty="0" err="1">
                <a:latin typeface="Arial"/>
                <a:cs typeface="Arial"/>
              </a:rPr>
              <a:t>hình</a:t>
            </a:r>
            <a:r>
              <a:rPr lang="en-US" sz="2800" dirty="0">
                <a:latin typeface="Arial"/>
                <a:cs typeface="Arial"/>
              </a:rPr>
              <a:t> </a:t>
            </a:r>
            <a:r>
              <a:rPr lang="en-US" sz="2800" dirty="0" err="1">
                <a:latin typeface="Arial"/>
                <a:cs typeface="Arial"/>
              </a:rPr>
              <a:t>ảnh</a:t>
            </a:r>
            <a:r>
              <a:rPr lang="en-US" sz="2800" dirty="0">
                <a:latin typeface="Arial"/>
                <a:cs typeface="Arial"/>
              </a:rPr>
              <a:t> </a:t>
            </a:r>
            <a:r>
              <a:rPr lang="en-US" sz="2800" dirty="0" err="1">
                <a:latin typeface="Arial"/>
                <a:cs typeface="Arial"/>
              </a:rPr>
              <a:t>bán</a:t>
            </a:r>
            <a:r>
              <a:rPr lang="en-US" sz="2800" dirty="0">
                <a:latin typeface="Arial"/>
                <a:cs typeface="Arial"/>
              </a:rPr>
              <a:t> </a:t>
            </a:r>
            <a:r>
              <a:rPr lang="en-US" sz="2800" dirty="0" err="1">
                <a:latin typeface="Arial"/>
                <a:cs typeface="Arial"/>
              </a:rPr>
              <a:t>trật</a:t>
            </a:r>
            <a:r>
              <a:rPr lang="en-US" sz="2800" dirty="0">
                <a:latin typeface="Arial"/>
                <a:cs typeface="Arial"/>
              </a:rPr>
              <a:t> </a:t>
            </a:r>
            <a:r>
              <a:rPr lang="en-US" sz="2800" dirty="0" err="1">
                <a:latin typeface="Arial"/>
                <a:cs typeface="Arial"/>
              </a:rPr>
              <a:t>khớp</a:t>
            </a:r>
            <a:r>
              <a:rPr lang="en-US" sz="2800" dirty="0">
                <a:latin typeface="Arial"/>
                <a:cs typeface="Arial"/>
              </a:rPr>
              <a:t> </a:t>
            </a:r>
            <a:r>
              <a:rPr lang="en-US" sz="2800" dirty="0" err="1">
                <a:latin typeface="Arial"/>
                <a:cs typeface="Arial"/>
              </a:rPr>
              <a:t>vai</a:t>
            </a:r>
            <a:r>
              <a:rPr lang="en-US" sz="2800" dirty="0">
                <a:latin typeface="Arial"/>
                <a:cs typeface="Arial"/>
              </a:rPr>
              <a:t> </a:t>
            </a:r>
          </a:p>
          <a:p>
            <a:pPr>
              <a:lnSpc>
                <a:spcPct val="150000"/>
              </a:lnSpc>
            </a:pPr>
            <a:r>
              <a:rPr lang="en-US" sz="2800" dirty="0" err="1">
                <a:latin typeface="Arial"/>
                <a:cs typeface="Arial"/>
              </a:rPr>
              <a:t>trên</a:t>
            </a:r>
            <a:r>
              <a:rPr lang="en-US" sz="2800" dirty="0">
                <a:latin typeface="Arial"/>
                <a:cs typeface="Arial"/>
              </a:rPr>
              <a:t> X </a:t>
            </a:r>
            <a:r>
              <a:rPr lang="en-US" sz="2800" dirty="0" err="1">
                <a:latin typeface="Arial"/>
                <a:cs typeface="Arial"/>
              </a:rPr>
              <a:t>quang</a:t>
            </a:r>
            <a:r>
              <a:rPr lang="en-US" sz="2800" dirty="0">
                <a:latin typeface="Arial"/>
                <a:cs typeface="Arial"/>
              </a:rPr>
              <a:t> </a:t>
            </a:r>
            <a:r>
              <a:rPr lang="en-US" sz="2800" dirty="0" err="1">
                <a:latin typeface="Arial"/>
                <a:cs typeface="Arial"/>
              </a:rPr>
              <a:t>bn</a:t>
            </a:r>
            <a:r>
              <a:rPr lang="en-US" sz="2800" dirty="0">
                <a:latin typeface="Arial"/>
                <a:cs typeface="Arial"/>
              </a:rPr>
              <a:t> </a:t>
            </a:r>
            <a:r>
              <a:rPr lang="en-US" sz="2800" dirty="0" err="1">
                <a:latin typeface="Arial"/>
                <a:cs typeface="Arial"/>
              </a:rPr>
              <a:t>này</a:t>
            </a:r>
            <a:r>
              <a:rPr lang="en-US" sz="2800" dirty="0">
                <a:latin typeface="Arial"/>
                <a:cs typeface="Arial"/>
              </a:rPr>
              <a:t>?</a:t>
            </a:r>
          </a:p>
        </p:txBody>
      </p:sp>
      <p:pic>
        <p:nvPicPr>
          <p:cNvPr id="5" name="Picture 4"/>
          <p:cNvPicPr>
            <a:picLocks noChangeAspect="1"/>
          </p:cNvPicPr>
          <p:nvPr/>
        </p:nvPicPr>
        <p:blipFill>
          <a:blip r:embed="rId2"/>
          <a:stretch>
            <a:fillRect/>
          </a:stretch>
        </p:blipFill>
        <p:spPr>
          <a:xfrm>
            <a:off x="4275016" y="2057400"/>
            <a:ext cx="4868984" cy="3352800"/>
          </a:xfrm>
          <a:prstGeom prst="rect">
            <a:avLst/>
          </a:prstGeom>
        </p:spPr>
      </p:pic>
    </p:spTree>
    <p:extLst>
      <p:ext uri="{BB962C8B-B14F-4D97-AF65-F5344CB8AC3E}">
        <p14:creationId xmlns:p14="http://schemas.microsoft.com/office/powerpoint/2010/main" val="1089224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6725B-F5DF-4740-8E66-BB932EE44F21}"/>
              </a:ext>
            </a:extLst>
          </p:cNvPr>
          <p:cNvSpPr>
            <a:spLocks noGrp="1"/>
          </p:cNvSpPr>
          <p:nvPr>
            <p:ph type="title"/>
          </p:nvPr>
        </p:nvSpPr>
        <p:spPr>
          <a:xfrm>
            <a:off x="1678941" y="717799"/>
            <a:ext cx="5786117" cy="477054"/>
          </a:xfrm>
        </p:spPr>
        <p:txBody>
          <a:bodyPr/>
          <a:lstStyle/>
          <a:p>
            <a:r>
              <a:rPr lang="en-US" dirty="0"/>
              <a:t>Case 1</a:t>
            </a:r>
          </a:p>
        </p:txBody>
      </p:sp>
      <p:sp>
        <p:nvSpPr>
          <p:cNvPr id="3" name="Content Placeholder 2">
            <a:extLst>
              <a:ext uri="{FF2B5EF4-FFF2-40B4-BE49-F238E27FC236}">
                <a16:creationId xmlns:a16="http://schemas.microsoft.com/office/drawing/2014/main" id="{3341F3FB-1078-4C73-8ED0-F3C1DC229AF5}"/>
              </a:ext>
            </a:extLst>
          </p:cNvPr>
          <p:cNvSpPr>
            <a:spLocks noGrp="1"/>
          </p:cNvSpPr>
          <p:nvPr>
            <p:ph idx="1"/>
          </p:nvPr>
        </p:nvSpPr>
        <p:spPr>
          <a:xfrm>
            <a:off x="628650" y="2226469"/>
            <a:ext cx="4374708" cy="2215991"/>
          </a:xfrm>
        </p:spPr>
        <p:txBody>
          <a:bodyPr/>
          <a:lstStyle/>
          <a:p>
            <a:r>
              <a:rPr lang="en-US" dirty="0" err="1"/>
              <a:t>Khớp</a:t>
            </a:r>
            <a:r>
              <a:rPr lang="en-US" dirty="0"/>
              <a:t> </a:t>
            </a:r>
            <a:r>
              <a:rPr lang="en-US" dirty="0" err="1"/>
              <a:t>vai</a:t>
            </a:r>
            <a:r>
              <a:rPr lang="en-US" dirty="0"/>
              <a:t> </a:t>
            </a:r>
            <a:r>
              <a:rPr lang="en-US" dirty="0" err="1"/>
              <a:t>bán</a:t>
            </a:r>
            <a:r>
              <a:rPr lang="en-US" dirty="0"/>
              <a:t> </a:t>
            </a:r>
            <a:r>
              <a:rPr lang="en-US" dirty="0" err="1"/>
              <a:t>trật</a:t>
            </a:r>
            <a:r>
              <a:rPr lang="en-US" dirty="0"/>
              <a:t>:</a:t>
            </a:r>
          </a:p>
          <a:p>
            <a:pPr>
              <a:buFontTx/>
              <a:buChar char="-"/>
            </a:pPr>
            <a:r>
              <a:rPr lang="en-US" dirty="0" err="1"/>
              <a:t>Cơ</a:t>
            </a:r>
            <a:r>
              <a:rPr lang="en-US" dirty="0"/>
              <a:t> </a:t>
            </a:r>
            <a:r>
              <a:rPr lang="en-US" dirty="0" err="1"/>
              <a:t>chế</a:t>
            </a:r>
            <a:r>
              <a:rPr lang="en-US" dirty="0"/>
              <a:t> </a:t>
            </a:r>
            <a:r>
              <a:rPr lang="en-US" dirty="0" err="1"/>
              <a:t>chấn</a:t>
            </a:r>
            <a:r>
              <a:rPr lang="en-US" dirty="0"/>
              <a:t> </a:t>
            </a:r>
            <a:r>
              <a:rPr lang="en-US" dirty="0" err="1"/>
              <a:t>thương</a:t>
            </a:r>
            <a:r>
              <a:rPr lang="en-US" dirty="0"/>
              <a:t> </a:t>
            </a:r>
            <a:r>
              <a:rPr lang="en-US" dirty="0" err="1"/>
              <a:t>gây</a:t>
            </a:r>
            <a:r>
              <a:rPr lang="en-US" dirty="0"/>
              <a:t> </a:t>
            </a:r>
            <a:r>
              <a:rPr lang="en-US" dirty="0" err="1"/>
              <a:t>trật</a:t>
            </a:r>
            <a:r>
              <a:rPr lang="en-US" dirty="0"/>
              <a:t> </a:t>
            </a:r>
            <a:r>
              <a:rPr lang="en-US" dirty="0" err="1"/>
              <a:t>khớp</a:t>
            </a:r>
            <a:r>
              <a:rPr lang="en-US" dirty="0"/>
              <a:t> </a:t>
            </a:r>
            <a:r>
              <a:rPr lang="en-US" dirty="0" err="1"/>
              <a:t>vai</a:t>
            </a:r>
            <a:endParaRPr lang="en-US" dirty="0"/>
          </a:p>
          <a:p>
            <a:pPr>
              <a:buFontTx/>
              <a:buChar char="-"/>
            </a:pPr>
            <a:r>
              <a:rPr lang="en-US" dirty="0" err="1"/>
              <a:t>Gãy</a:t>
            </a:r>
            <a:r>
              <a:rPr lang="en-US" dirty="0"/>
              <a:t> </a:t>
            </a:r>
            <a:r>
              <a:rPr lang="en-US" dirty="0" err="1"/>
              <a:t>xương</a:t>
            </a:r>
            <a:r>
              <a:rPr lang="en-US" dirty="0"/>
              <a:t> </a:t>
            </a:r>
            <a:r>
              <a:rPr lang="en-US" dirty="0" err="1"/>
              <a:t>làm</a:t>
            </a:r>
            <a:r>
              <a:rPr lang="en-US" dirty="0"/>
              <a:t> </a:t>
            </a:r>
            <a:r>
              <a:rPr lang="en-US" dirty="0" err="1"/>
              <a:t>tổn</a:t>
            </a:r>
            <a:r>
              <a:rPr lang="en-US" dirty="0"/>
              <a:t> </a:t>
            </a:r>
            <a:r>
              <a:rPr lang="en-US" dirty="0" err="1"/>
              <a:t>thương</a:t>
            </a:r>
            <a:r>
              <a:rPr lang="en-US" dirty="0"/>
              <a:t> </a:t>
            </a:r>
            <a:r>
              <a:rPr lang="en-US" dirty="0" err="1"/>
              <a:t>các</a:t>
            </a:r>
            <a:r>
              <a:rPr lang="en-US" dirty="0"/>
              <a:t> </a:t>
            </a:r>
            <a:r>
              <a:rPr lang="en-US" dirty="0" err="1"/>
              <a:t>dây</a:t>
            </a:r>
            <a:r>
              <a:rPr lang="en-US" dirty="0"/>
              <a:t> </a:t>
            </a:r>
            <a:r>
              <a:rPr lang="en-US" dirty="0" err="1"/>
              <a:t>chằng</a:t>
            </a:r>
            <a:r>
              <a:rPr lang="en-US" dirty="0"/>
              <a:t>, bao </a:t>
            </a:r>
            <a:r>
              <a:rPr lang="en-US" dirty="0" err="1"/>
              <a:t>khớp</a:t>
            </a:r>
            <a:endParaRPr lang="en-US" dirty="0"/>
          </a:p>
          <a:p>
            <a:pPr>
              <a:buFontTx/>
              <a:buChar char="-"/>
            </a:pPr>
            <a:r>
              <a:rPr lang="en-US" dirty="0"/>
              <a:t>BN </a:t>
            </a:r>
            <a:r>
              <a:rPr lang="en-US" dirty="0" err="1"/>
              <a:t>đã</a:t>
            </a:r>
            <a:r>
              <a:rPr lang="en-US" dirty="0"/>
              <a:t> </a:t>
            </a:r>
            <a:r>
              <a:rPr lang="en-US" dirty="0" err="1"/>
              <a:t>từng</a:t>
            </a:r>
            <a:r>
              <a:rPr lang="en-US" dirty="0"/>
              <a:t> </a:t>
            </a:r>
            <a:r>
              <a:rPr lang="en-US" dirty="0" err="1"/>
              <a:t>trật</a:t>
            </a:r>
            <a:r>
              <a:rPr lang="en-US" dirty="0"/>
              <a:t> </a:t>
            </a:r>
            <a:r>
              <a:rPr lang="en-US" dirty="0" err="1"/>
              <a:t>khớp</a:t>
            </a:r>
            <a:r>
              <a:rPr lang="en-US" dirty="0"/>
              <a:t> </a:t>
            </a:r>
            <a:r>
              <a:rPr lang="en-US" dirty="0" err="1"/>
              <a:t>vai</a:t>
            </a:r>
            <a:r>
              <a:rPr lang="en-US" dirty="0"/>
              <a:t> </a:t>
            </a:r>
            <a:r>
              <a:rPr lang="en-US" dirty="0" err="1"/>
              <a:t>trước</a:t>
            </a:r>
            <a:r>
              <a:rPr lang="en-US" dirty="0"/>
              <a:t> </a:t>
            </a:r>
            <a:r>
              <a:rPr lang="en-US" dirty="0" err="1"/>
              <a:t>đây</a:t>
            </a:r>
            <a:endParaRPr lang="en-US" dirty="0"/>
          </a:p>
          <a:p>
            <a:pPr>
              <a:buFontTx/>
              <a:buChar char="-"/>
            </a:pPr>
            <a:r>
              <a:rPr lang="en-US" dirty="0"/>
              <a:t>BN </a:t>
            </a:r>
            <a:r>
              <a:rPr lang="en-US" dirty="0" err="1"/>
              <a:t>lớn</a:t>
            </a:r>
            <a:r>
              <a:rPr lang="en-US" dirty="0"/>
              <a:t> </a:t>
            </a:r>
            <a:r>
              <a:rPr lang="en-US" dirty="0" err="1"/>
              <a:t>tuổi</a:t>
            </a:r>
            <a:r>
              <a:rPr lang="en-US" dirty="0"/>
              <a:t> </a:t>
            </a:r>
            <a:r>
              <a:rPr lang="en-US" dirty="0" err="1"/>
              <a:t>nên</a:t>
            </a:r>
            <a:r>
              <a:rPr lang="en-US" dirty="0"/>
              <a:t> </a:t>
            </a:r>
            <a:r>
              <a:rPr lang="en-US" dirty="0" err="1"/>
              <a:t>các</a:t>
            </a:r>
            <a:r>
              <a:rPr lang="en-US" dirty="0"/>
              <a:t> </a:t>
            </a:r>
            <a:r>
              <a:rPr lang="en-US" dirty="0" err="1"/>
              <a:t>thành</a:t>
            </a:r>
            <a:r>
              <a:rPr lang="en-US" dirty="0"/>
              <a:t> </a:t>
            </a:r>
            <a:r>
              <a:rPr lang="en-US" dirty="0" err="1"/>
              <a:t>phần</a:t>
            </a:r>
            <a:r>
              <a:rPr lang="en-US" dirty="0"/>
              <a:t> </a:t>
            </a:r>
            <a:r>
              <a:rPr lang="en-US" dirty="0" err="1"/>
              <a:t>giữ</a:t>
            </a:r>
            <a:r>
              <a:rPr lang="en-US" dirty="0"/>
              <a:t> </a:t>
            </a:r>
            <a:r>
              <a:rPr lang="en-US" dirty="0" err="1"/>
              <a:t>vững</a:t>
            </a:r>
            <a:r>
              <a:rPr lang="en-US" dirty="0"/>
              <a:t> </a:t>
            </a:r>
            <a:r>
              <a:rPr lang="en-US" dirty="0" err="1"/>
              <a:t>khớp</a:t>
            </a:r>
            <a:r>
              <a:rPr lang="en-US" dirty="0"/>
              <a:t> </a:t>
            </a:r>
            <a:r>
              <a:rPr lang="en-US" dirty="0" err="1"/>
              <a:t>vai</a:t>
            </a:r>
            <a:r>
              <a:rPr lang="en-US" dirty="0"/>
              <a:t> </a:t>
            </a:r>
            <a:r>
              <a:rPr lang="en-US" dirty="0" err="1"/>
              <a:t>suy</a:t>
            </a:r>
            <a:r>
              <a:rPr lang="en-US" dirty="0"/>
              <a:t> </a:t>
            </a:r>
            <a:r>
              <a:rPr lang="en-US" dirty="0" err="1"/>
              <a:t>yếu</a:t>
            </a:r>
            <a:endParaRPr lang="en-US" dirty="0"/>
          </a:p>
          <a:p>
            <a:pPr>
              <a:buFontTx/>
              <a:buChar char="-"/>
            </a:pPr>
            <a:endParaRPr lang="en-US" dirty="0"/>
          </a:p>
        </p:txBody>
      </p:sp>
      <p:pic>
        <p:nvPicPr>
          <p:cNvPr id="5" name="Picture 4">
            <a:extLst>
              <a:ext uri="{FF2B5EF4-FFF2-40B4-BE49-F238E27FC236}">
                <a16:creationId xmlns:a16="http://schemas.microsoft.com/office/drawing/2014/main" id="{9BE9399B-142F-4E46-9EC4-402116B746BD}"/>
              </a:ext>
            </a:extLst>
          </p:cNvPr>
          <p:cNvPicPr>
            <a:picLocks noChangeAspect="1"/>
          </p:cNvPicPr>
          <p:nvPr/>
        </p:nvPicPr>
        <p:blipFill>
          <a:blip r:embed="rId2"/>
          <a:stretch>
            <a:fillRect/>
          </a:stretch>
        </p:blipFill>
        <p:spPr>
          <a:xfrm>
            <a:off x="5233845" y="2358556"/>
            <a:ext cx="3651738" cy="2514600"/>
          </a:xfrm>
          <a:prstGeom prst="rect">
            <a:avLst/>
          </a:prstGeom>
        </p:spPr>
      </p:pic>
    </p:spTree>
    <p:extLst>
      <p:ext uri="{BB962C8B-B14F-4D97-AF65-F5344CB8AC3E}">
        <p14:creationId xmlns:p14="http://schemas.microsoft.com/office/powerpoint/2010/main" val="442829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Ca</a:t>
            </a:r>
            <a:r>
              <a:rPr lang="en-US" dirty="0"/>
              <a:t> 2</a:t>
            </a:r>
          </a:p>
        </p:txBody>
      </p:sp>
      <p:sp>
        <p:nvSpPr>
          <p:cNvPr id="3" name="Text Placeholder 2"/>
          <p:cNvSpPr>
            <a:spLocks noGrp="1"/>
          </p:cNvSpPr>
          <p:nvPr>
            <p:ph type="body" idx="1"/>
          </p:nvPr>
        </p:nvSpPr>
        <p:spPr>
          <a:xfrm>
            <a:off x="535940" y="1711447"/>
            <a:ext cx="8072119" cy="3195746"/>
          </a:xfrm>
        </p:spPr>
        <p:txBody>
          <a:bodyPr/>
          <a:lstStyle/>
          <a:p>
            <a:pPr algn="just">
              <a:lnSpc>
                <a:spcPct val="150000"/>
              </a:lnSpc>
            </a:pPr>
            <a:r>
              <a:rPr lang="en-US" sz="2800" dirty="0">
                <a:latin typeface="Arial"/>
                <a:cs typeface="Arial"/>
              </a:rPr>
              <a:t>	</a:t>
            </a:r>
            <a:r>
              <a:rPr lang="en-US" sz="2800" dirty="0" err="1">
                <a:latin typeface="Arial"/>
                <a:cs typeface="Arial"/>
              </a:rPr>
              <a:t>Bn</a:t>
            </a:r>
            <a:r>
              <a:rPr lang="en-US" sz="2800" dirty="0">
                <a:latin typeface="Arial"/>
                <a:cs typeface="Arial"/>
              </a:rPr>
              <a:t> </a:t>
            </a:r>
            <a:r>
              <a:rPr lang="en-US" sz="2800" dirty="0" err="1">
                <a:latin typeface="Arial"/>
                <a:cs typeface="Arial"/>
              </a:rPr>
              <a:t>nam</a:t>
            </a:r>
            <a:r>
              <a:rPr lang="en-US" sz="2800" dirty="0">
                <a:latin typeface="Arial"/>
                <a:cs typeface="Arial"/>
              </a:rPr>
              <a:t> 23 </a:t>
            </a:r>
            <a:r>
              <a:rPr lang="en-US" sz="2800" dirty="0" err="1">
                <a:latin typeface="Arial"/>
                <a:cs typeface="Arial"/>
              </a:rPr>
              <a:t>tuổi</a:t>
            </a:r>
            <a:r>
              <a:rPr lang="en-US" sz="2800" dirty="0">
                <a:latin typeface="Arial"/>
                <a:cs typeface="Arial"/>
              </a:rPr>
              <a:t>, </a:t>
            </a:r>
            <a:r>
              <a:rPr lang="en-US" sz="2800" dirty="0" err="1">
                <a:latin typeface="Arial"/>
                <a:cs typeface="Arial"/>
              </a:rPr>
              <a:t>cách</a:t>
            </a:r>
            <a:r>
              <a:rPr lang="en-US" sz="2800" dirty="0">
                <a:latin typeface="Arial"/>
                <a:cs typeface="Arial"/>
              </a:rPr>
              <a:t> </a:t>
            </a:r>
            <a:r>
              <a:rPr lang="en-US" sz="2800" dirty="0" err="1">
                <a:latin typeface="Arial"/>
                <a:cs typeface="Arial"/>
              </a:rPr>
              <a:t>nhập</a:t>
            </a:r>
            <a:r>
              <a:rPr lang="en-US" sz="2800" dirty="0">
                <a:latin typeface="Arial"/>
                <a:cs typeface="Arial"/>
              </a:rPr>
              <a:t> </a:t>
            </a:r>
            <a:r>
              <a:rPr lang="en-US" sz="2800" dirty="0" err="1">
                <a:latin typeface="Arial"/>
                <a:cs typeface="Arial"/>
              </a:rPr>
              <a:t>viện</a:t>
            </a:r>
            <a:r>
              <a:rPr lang="en-US" sz="2800" dirty="0">
                <a:latin typeface="Arial"/>
                <a:cs typeface="Arial"/>
              </a:rPr>
              <a:t> 1h </a:t>
            </a:r>
            <a:r>
              <a:rPr lang="en-US" sz="2800" dirty="0" err="1">
                <a:latin typeface="Arial"/>
                <a:cs typeface="Arial"/>
              </a:rPr>
              <a:t>bệnh</a:t>
            </a:r>
            <a:r>
              <a:rPr lang="en-US" sz="2800" dirty="0">
                <a:latin typeface="Arial"/>
                <a:cs typeface="Arial"/>
              </a:rPr>
              <a:t> </a:t>
            </a:r>
            <a:r>
              <a:rPr lang="en-US" sz="2800" dirty="0" err="1">
                <a:latin typeface="Arial"/>
                <a:cs typeface="Arial"/>
              </a:rPr>
              <a:t>nhân</a:t>
            </a:r>
            <a:r>
              <a:rPr lang="en-US" sz="2800" dirty="0">
                <a:latin typeface="Arial"/>
                <a:cs typeface="Arial"/>
              </a:rPr>
              <a:t> </a:t>
            </a:r>
            <a:r>
              <a:rPr lang="en-US" sz="2800" dirty="0" err="1">
                <a:latin typeface="Arial"/>
                <a:cs typeface="Arial"/>
              </a:rPr>
              <a:t>chơi</a:t>
            </a:r>
            <a:r>
              <a:rPr lang="en-US" sz="2800" dirty="0">
                <a:latin typeface="Arial"/>
                <a:cs typeface="Arial"/>
              </a:rPr>
              <a:t> </a:t>
            </a:r>
            <a:r>
              <a:rPr lang="en-US" sz="2800" dirty="0" err="1">
                <a:latin typeface="Arial"/>
                <a:cs typeface="Arial"/>
              </a:rPr>
              <a:t>đánh</a:t>
            </a:r>
            <a:r>
              <a:rPr lang="en-US" sz="2800" dirty="0">
                <a:latin typeface="Arial"/>
                <a:cs typeface="Arial"/>
              </a:rPr>
              <a:t> </a:t>
            </a:r>
            <a:r>
              <a:rPr lang="en-US" sz="2800" dirty="0" err="1">
                <a:latin typeface="Arial"/>
                <a:cs typeface="Arial"/>
              </a:rPr>
              <a:t>bóng</a:t>
            </a:r>
            <a:r>
              <a:rPr lang="en-US" sz="2800" dirty="0">
                <a:latin typeface="Arial"/>
                <a:cs typeface="Arial"/>
              </a:rPr>
              <a:t> </a:t>
            </a:r>
            <a:r>
              <a:rPr lang="en-US" sz="2800" dirty="0" err="1">
                <a:latin typeface="Arial"/>
                <a:cs typeface="Arial"/>
              </a:rPr>
              <a:t>chuyền</a:t>
            </a:r>
            <a:r>
              <a:rPr lang="en-US" sz="2800" dirty="0">
                <a:latin typeface="Arial"/>
                <a:cs typeface="Arial"/>
              </a:rPr>
              <a:t> </a:t>
            </a:r>
            <a:r>
              <a:rPr lang="en-US" sz="2800" dirty="0" err="1">
                <a:latin typeface="Arial"/>
                <a:cs typeface="Arial"/>
              </a:rPr>
              <a:t>khi</a:t>
            </a:r>
            <a:r>
              <a:rPr lang="en-US" sz="2800" dirty="0">
                <a:latin typeface="Arial"/>
                <a:cs typeface="Arial"/>
              </a:rPr>
              <a:t> </a:t>
            </a:r>
            <a:r>
              <a:rPr lang="en-US" sz="2800" dirty="0" err="1">
                <a:latin typeface="Arial"/>
                <a:cs typeface="Arial"/>
              </a:rPr>
              <a:t>nhảy</a:t>
            </a:r>
            <a:r>
              <a:rPr lang="en-US" sz="2800" dirty="0">
                <a:latin typeface="Arial"/>
                <a:cs typeface="Arial"/>
              </a:rPr>
              <a:t> </a:t>
            </a:r>
            <a:r>
              <a:rPr lang="en-US" sz="2800" dirty="0" err="1">
                <a:latin typeface="Arial"/>
                <a:cs typeface="Arial"/>
              </a:rPr>
              <a:t>lên</a:t>
            </a:r>
            <a:r>
              <a:rPr lang="en-US" sz="2800" dirty="0">
                <a:latin typeface="Arial"/>
                <a:cs typeface="Arial"/>
              </a:rPr>
              <a:t> dang </a:t>
            </a:r>
            <a:r>
              <a:rPr lang="en-US" sz="2800" dirty="0" err="1">
                <a:latin typeface="Arial"/>
                <a:cs typeface="Arial"/>
              </a:rPr>
              <a:t>tay</a:t>
            </a:r>
            <a:r>
              <a:rPr lang="en-US" sz="2800" dirty="0">
                <a:latin typeface="Arial"/>
                <a:cs typeface="Arial"/>
              </a:rPr>
              <a:t> </a:t>
            </a:r>
            <a:r>
              <a:rPr lang="en-US" sz="2800" dirty="0" err="1">
                <a:latin typeface="Arial"/>
                <a:cs typeface="Arial"/>
              </a:rPr>
              <a:t>đập</a:t>
            </a:r>
            <a:r>
              <a:rPr lang="en-US" sz="2800" dirty="0">
                <a:latin typeface="Arial"/>
                <a:cs typeface="Arial"/>
              </a:rPr>
              <a:t> </a:t>
            </a:r>
            <a:r>
              <a:rPr lang="en-US" sz="2800" dirty="0" err="1">
                <a:latin typeface="Arial"/>
                <a:cs typeface="Arial"/>
              </a:rPr>
              <a:t>bóng</a:t>
            </a:r>
            <a:r>
              <a:rPr lang="en-US" sz="2800" dirty="0">
                <a:latin typeface="Arial"/>
                <a:cs typeface="Arial"/>
              </a:rPr>
              <a:t> </a:t>
            </a:r>
            <a:r>
              <a:rPr lang="en-US" sz="2800" dirty="0" err="1">
                <a:latin typeface="Arial"/>
                <a:cs typeface="Arial"/>
              </a:rPr>
              <a:t>tấn</a:t>
            </a:r>
            <a:r>
              <a:rPr lang="en-US" sz="2800" dirty="0">
                <a:latin typeface="Arial"/>
                <a:cs typeface="Arial"/>
              </a:rPr>
              <a:t> </a:t>
            </a:r>
            <a:r>
              <a:rPr lang="en-US" sz="2800" dirty="0" err="1">
                <a:latin typeface="Arial"/>
                <a:cs typeface="Arial"/>
              </a:rPr>
              <a:t>công</a:t>
            </a:r>
            <a:r>
              <a:rPr lang="en-US" sz="2800" dirty="0">
                <a:latin typeface="Arial"/>
                <a:cs typeface="Arial"/>
              </a:rPr>
              <a:t> </a:t>
            </a:r>
            <a:r>
              <a:rPr lang="en-US" sz="2800" dirty="0" err="1">
                <a:latin typeface="Arial"/>
                <a:cs typeface="Arial"/>
              </a:rPr>
              <a:t>thì</a:t>
            </a:r>
            <a:r>
              <a:rPr lang="en-US" sz="2800" dirty="0">
                <a:latin typeface="Arial"/>
                <a:cs typeface="Arial"/>
              </a:rPr>
              <a:t> </a:t>
            </a:r>
            <a:r>
              <a:rPr lang="en-US" sz="2800" dirty="0" err="1">
                <a:latin typeface="Arial"/>
                <a:cs typeface="Arial"/>
              </a:rPr>
              <a:t>bị</a:t>
            </a:r>
            <a:r>
              <a:rPr lang="en-US" sz="2800" dirty="0">
                <a:latin typeface="Arial"/>
                <a:cs typeface="Arial"/>
              </a:rPr>
              <a:t> </a:t>
            </a:r>
            <a:r>
              <a:rPr lang="en-US" sz="2800" dirty="0" err="1">
                <a:latin typeface="Arial"/>
                <a:cs typeface="Arial"/>
              </a:rPr>
              <a:t>đau</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biến</a:t>
            </a:r>
            <a:r>
              <a:rPr lang="en-US" sz="2800" dirty="0">
                <a:latin typeface="Arial"/>
                <a:cs typeface="Arial"/>
              </a:rPr>
              <a:t> </a:t>
            </a:r>
            <a:r>
              <a:rPr lang="en-US" sz="2800" dirty="0" err="1">
                <a:latin typeface="Arial"/>
                <a:cs typeface="Arial"/>
              </a:rPr>
              <a:t>dạng</a:t>
            </a:r>
            <a:r>
              <a:rPr lang="en-US" sz="2800" dirty="0">
                <a:latin typeface="Arial"/>
                <a:cs typeface="Arial"/>
              </a:rPr>
              <a:t> </a:t>
            </a:r>
            <a:r>
              <a:rPr lang="en-US" sz="2800" dirty="0" err="1">
                <a:latin typeface="Arial"/>
                <a:cs typeface="Arial"/>
              </a:rPr>
              <a:t>vai</a:t>
            </a:r>
            <a:r>
              <a:rPr lang="en-US" sz="2800" dirty="0">
                <a:latin typeface="Arial"/>
                <a:cs typeface="Arial"/>
              </a:rPr>
              <a:t>, </a:t>
            </a:r>
            <a:r>
              <a:rPr lang="en-US" sz="2800" dirty="0" err="1">
                <a:latin typeface="Arial"/>
                <a:cs typeface="Arial"/>
              </a:rPr>
              <a:t>không</a:t>
            </a:r>
            <a:r>
              <a:rPr lang="en-US" sz="2800" dirty="0">
                <a:latin typeface="Arial"/>
                <a:cs typeface="Arial"/>
              </a:rPr>
              <a:t> </a:t>
            </a:r>
            <a:r>
              <a:rPr lang="en-US" sz="2800" dirty="0" err="1">
                <a:latin typeface="Arial"/>
                <a:cs typeface="Arial"/>
              </a:rPr>
              <a:t>thể</a:t>
            </a:r>
            <a:r>
              <a:rPr lang="en-US" sz="2800" dirty="0">
                <a:latin typeface="Arial"/>
                <a:cs typeface="Arial"/>
              </a:rPr>
              <a:t> </a:t>
            </a:r>
            <a:r>
              <a:rPr lang="en-US" sz="2800" dirty="0" err="1">
                <a:latin typeface="Arial"/>
                <a:cs typeface="Arial"/>
              </a:rPr>
              <a:t>chơi</a:t>
            </a:r>
            <a:r>
              <a:rPr lang="en-US" sz="2800" dirty="0">
                <a:latin typeface="Arial"/>
                <a:cs typeface="Arial"/>
              </a:rPr>
              <a:t> </a:t>
            </a:r>
            <a:r>
              <a:rPr lang="en-US" sz="2800" dirty="0" err="1">
                <a:latin typeface="Arial"/>
                <a:cs typeface="Arial"/>
              </a:rPr>
              <a:t>tiếp</a:t>
            </a:r>
            <a:r>
              <a:rPr lang="en-US" sz="2800" dirty="0">
                <a:latin typeface="Arial"/>
                <a:cs typeface="Arial"/>
              </a:rPr>
              <a:t>, </a:t>
            </a:r>
            <a:r>
              <a:rPr lang="en-US" sz="2800" dirty="0" err="1">
                <a:latin typeface="Arial"/>
                <a:cs typeface="Arial"/>
              </a:rPr>
              <a:t>được</a:t>
            </a:r>
            <a:r>
              <a:rPr lang="en-US" sz="2800" dirty="0">
                <a:latin typeface="Arial"/>
                <a:cs typeface="Arial"/>
              </a:rPr>
              <a:t> </a:t>
            </a:r>
            <a:r>
              <a:rPr lang="en-US" sz="2800" dirty="0" err="1">
                <a:latin typeface="Arial"/>
                <a:cs typeface="Arial"/>
              </a:rPr>
              <a:t>bạn</a:t>
            </a:r>
            <a:r>
              <a:rPr lang="en-US" sz="2800" dirty="0">
                <a:latin typeface="Arial"/>
                <a:cs typeface="Arial"/>
              </a:rPr>
              <a:t> </a:t>
            </a:r>
            <a:r>
              <a:rPr lang="en-US" sz="2800" dirty="0" err="1">
                <a:latin typeface="Arial"/>
                <a:cs typeface="Arial"/>
              </a:rPr>
              <a:t>lấy</a:t>
            </a:r>
            <a:r>
              <a:rPr lang="en-US" sz="2800" dirty="0">
                <a:latin typeface="Arial"/>
                <a:cs typeface="Arial"/>
              </a:rPr>
              <a:t> </a:t>
            </a:r>
            <a:r>
              <a:rPr lang="en-US" sz="2800" dirty="0" err="1">
                <a:latin typeface="Arial"/>
                <a:cs typeface="Arial"/>
              </a:rPr>
              <a:t>dây</a:t>
            </a:r>
            <a:r>
              <a:rPr lang="en-US" sz="2800" dirty="0">
                <a:latin typeface="Arial"/>
                <a:cs typeface="Arial"/>
              </a:rPr>
              <a:t> </a:t>
            </a:r>
            <a:r>
              <a:rPr lang="en-US" sz="2800" dirty="0" err="1">
                <a:latin typeface="Arial"/>
                <a:cs typeface="Arial"/>
              </a:rPr>
              <a:t>vải</a:t>
            </a:r>
            <a:r>
              <a:rPr lang="en-US" sz="2800" dirty="0">
                <a:latin typeface="Arial"/>
                <a:cs typeface="Arial"/>
              </a:rPr>
              <a:t> </a:t>
            </a:r>
            <a:r>
              <a:rPr lang="en-US" sz="2800" dirty="0" err="1">
                <a:latin typeface="Arial"/>
                <a:cs typeface="Arial"/>
              </a:rPr>
              <a:t>treo</a:t>
            </a:r>
            <a:r>
              <a:rPr lang="en-US" sz="2800" dirty="0">
                <a:latin typeface="Arial"/>
                <a:cs typeface="Arial"/>
              </a:rPr>
              <a:t> </a:t>
            </a:r>
            <a:r>
              <a:rPr lang="en-US" sz="2800" dirty="0" err="1">
                <a:latin typeface="Arial"/>
                <a:cs typeface="Arial"/>
              </a:rPr>
              <a:t>tay</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chở</a:t>
            </a:r>
            <a:r>
              <a:rPr lang="en-US" sz="2800" dirty="0">
                <a:latin typeface="Arial"/>
                <a:cs typeface="Arial"/>
              </a:rPr>
              <a:t> </a:t>
            </a:r>
            <a:r>
              <a:rPr lang="en-US" sz="2800" dirty="0" err="1">
                <a:latin typeface="Arial"/>
                <a:cs typeface="Arial"/>
              </a:rPr>
              <a:t>tới</a:t>
            </a:r>
            <a:r>
              <a:rPr lang="en-US" sz="2800" dirty="0">
                <a:latin typeface="Arial"/>
                <a:cs typeface="Arial"/>
              </a:rPr>
              <a:t> BV CTCH.</a:t>
            </a:r>
          </a:p>
        </p:txBody>
      </p:sp>
    </p:spTree>
    <p:extLst>
      <p:ext uri="{BB962C8B-B14F-4D97-AF65-F5344CB8AC3E}">
        <p14:creationId xmlns:p14="http://schemas.microsoft.com/office/powerpoint/2010/main" val="2221544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256754"/>
          </a:xfrm>
        </p:spPr>
        <p:txBody>
          <a:bodyPr/>
          <a:lstStyle/>
          <a:p>
            <a:pPr>
              <a:lnSpc>
                <a:spcPct val="150000"/>
              </a:lnSpc>
            </a:pPr>
            <a:r>
              <a:rPr lang="en-US" sz="2800" dirty="0">
                <a:latin typeface="Arial"/>
                <a:cs typeface="Arial"/>
              </a:rPr>
              <a:t>- </a:t>
            </a:r>
            <a:r>
              <a:rPr lang="en-US" sz="2800" dirty="0" err="1">
                <a:latin typeface="Arial"/>
                <a:cs typeface="Arial"/>
              </a:rPr>
              <a:t>Bệnh</a:t>
            </a:r>
            <a:r>
              <a:rPr lang="en-US" sz="2800" dirty="0">
                <a:latin typeface="Arial"/>
                <a:cs typeface="Arial"/>
              </a:rPr>
              <a:t> </a:t>
            </a:r>
            <a:r>
              <a:rPr lang="en-US" sz="2800" dirty="0" err="1">
                <a:latin typeface="Arial"/>
                <a:cs typeface="Arial"/>
              </a:rPr>
              <a:t>sử</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hỏi</a:t>
            </a:r>
            <a:r>
              <a:rPr lang="en-US" sz="2800" dirty="0">
                <a:latin typeface="Arial"/>
                <a:cs typeface="Arial"/>
              </a:rPr>
              <a:t> </a:t>
            </a:r>
            <a:r>
              <a:rPr lang="en-US" sz="2800" dirty="0" err="1">
                <a:latin typeface="Arial"/>
                <a:cs typeface="Arial"/>
              </a:rPr>
              <a:t>thêm</a:t>
            </a:r>
            <a:r>
              <a:rPr lang="en-US" sz="2800" dirty="0">
                <a:latin typeface="Arial"/>
                <a:cs typeface="Arial"/>
              </a:rPr>
              <a:t>?</a:t>
            </a:r>
          </a:p>
          <a:p>
            <a:pPr>
              <a:lnSpc>
                <a:spcPct val="150000"/>
              </a:lnSpc>
            </a:pPr>
            <a:r>
              <a:rPr lang="en-US" sz="2800" dirty="0">
                <a:latin typeface="Arial"/>
                <a:cs typeface="Arial"/>
              </a:rPr>
              <a:t>- </a:t>
            </a:r>
            <a:r>
              <a:rPr lang="en-US" sz="2800" dirty="0" err="1">
                <a:latin typeface="Arial"/>
                <a:cs typeface="Arial"/>
              </a:rPr>
              <a:t>Tiền</a:t>
            </a:r>
            <a:r>
              <a:rPr lang="en-US" sz="2800" dirty="0">
                <a:latin typeface="Arial"/>
                <a:cs typeface="Arial"/>
              </a:rPr>
              <a:t> </a:t>
            </a:r>
            <a:r>
              <a:rPr lang="en-US" sz="2800" dirty="0" err="1">
                <a:latin typeface="Arial"/>
                <a:cs typeface="Arial"/>
              </a:rPr>
              <a:t>căn</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hỏi</a:t>
            </a:r>
            <a:r>
              <a:rPr lang="en-US" sz="2800" dirty="0">
                <a:latin typeface="Arial"/>
                <a:cs typeface="Arial"/>
              </a:rPr>
              <a:t> </a:t>
            </a:r>
            <a:r>
              <a:rPr lang="en-US" sz="2800" dirty="0" err="1">
                <a:latin typeface="Arial"/>
                <a:cs typeface="Arial"/>
              </a:rPr>
              <a:t>gì</a:t>
            </a:r>
            <a:r>
              <a:rPr lang="en-US" sz="2800" dirty="0">
                <a:latin typeface="Arial"/>
                <a:cs typeface="Arial"/>
              </a:rPr>
              <a:t> </a:t>
            </a:r>
            <a:r>
              <a:rPr lang="en-US" sz="2800" dirty="0" err="1">
                <a:latin typeface="Arial"/>
                <a:cs typeface="Arial"/>
              </a:rPr>
              <a:t>quan</a:t>
            </a:r>
            <a:r>
              <a:rPr lang="en-US" sz="2800" dirty="0">
                <a:latin typeface="Arial"/>
                <a:cs typeface="Arial"/>
              </a:rPr>
              <a:t> </a:t>
            </a:r>
            <a:r>
              <a:rPr lang="en-US" sz="2800" dirty="0" err="1">
                <a:latin typeface="Arial"/>
                <a:cs typeface="Arial"/>
              </a:rPr>
              <a:t>trọng</a:t>
            </a:r>
            <a:r>
              <a:rPr lang="en-US" sz="2800" dirty="0">
                <a:latin typeface="Arial"/>
                <a:cs typeface="Arial"/>
              </a:rPr>
              <a:t> </a:t>
            </a:r>
            <a:r>
              <a:rPr lang="en-US" sz="2800" dirty="0" err="1">
                <a:latin typeface="Arial"/>
                <a:cs typeface="Arial"/>
              </a:rPr>
              <a:t>nhất</a:t>
            </a:r>
            <a:r>
              <a:rPr lang="en-US" sz="2800" dirty="0">
                <a:latin typeface="Arial"/>
                <a:cs typeface="Arial"/>
              </a:rPr>
              <a:t>?</a:t>
            </a:r>
          </a:p>
        </p:txBody>
      </p:sp>
    </p:spTree>
    <p:extLst>
      <p:ext uri="{BB962C8B-B14F-4D97-AF65-F5344CB8AC3E}">
        <p14:creationId xmlns:p14="http://schemas.microsoft.com/office/powerpoint/2010/main" val="1283798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6723E-B423-4DBB-BB46-09C5030D289E}"/>
              </a:ext>
            </a:extLst>
          </p:cNvPr>
          <p:cNvSpPr>
            <a:spLocks noGrp="1"/>
          </p:cNvSpPr>
          <p:nvPr>
            <p:ph type="title"/>
          </p:nvPr>
        </p:nvSpPr>
        <p:spPr>
          <a:xfrm>
            <a:off x="1678941" y="717799"/>
            <a:ext cx="5786117" cy="477054"/>
          </a:xfrm>
        </p:spPr>
        <p:txBody>
          <a:bodyPr/>
          <a:lstStyle/>
          <a:p>
            <a:r>
              <a:rPr lang="en-US" dirty="0"/>
              <a:t>Case 2</a:t>
            </a:r>
          </a:p>
        </p:txBody>
      </p:sp>
      <p:sp>
        <p:nvSpPr>
          <p:cNvPr id="3" name="Content Placeholder 2">
            <a:extLst>
              <a:ext uri="{FF2B5EF4-FFF2-40B4-BE49-F238E27FC236}">
                <a16:creationId xmlns:a16="http://schemas.microsoft.com/office/drawing/2014/main" id="{261FB961-9227-4A2C-9890-681D57D6E31A}"/>
              </a:ext>
            </a:extLst>
          </p:cNvPr>
          <p:cNvSpPr>
            <a:spLocks noGrp="1"/>
          </p:cNvSpPr>
          <p:nvPr>
            <p:ph idx="1"/>
          </p:nvPr>
        </p:nvSpPr>
        <p:spPr/>
        <p:txBody>
          <a:bodyPr>
            <a:normAutofit/>
          </a:bodyPr>
          <a:lstStyle/>
          <a:p>
            <a:pPr>
              <a:lnSpc>
                <a:spcPct val="150000"/>
              </a:lnSpc>
            </a:pPr>
            <a:r>
              <a:rPr lang="en-US" sz="2100" dirty="0" err="1">
                <a:latin typeface="Arial"/>
                <a:cs typeface="Arial"/>
              </a:rPr>
              <a:t>Bệnh</a:t>
            </a:r>
            <a:r>
              <a:rPr lang="en-US" sz="2100" dirty="0">
                <a:latin typeface="Arial"/>
                <a:cs typeface="Arial"/>
              </a:rPr>
              <a:t> </a:t>
            </a:r>
            <a:r>
              <a:rPr lang="en-US" sz="2100" dirty="0" err="1">
                <a:latin typeface="Arial"/>
                <a:cs typeface="Arial"/>
              </a:rPr>
              <a:t>sử</a:t>
            </a:r>
            <a:r>
              <a:rPr lang="en-US" sz="2100" dirty="0">
                <a:latin typeface="Arial"/>
                <a:cs typeface="Arial"/>
              </a:rPr>
              <a:t> </a:t>
            </a:r>
            <a:r>
              <a:rPr lang="en-US" sz="2100" dirty="0" err="1">
                <a:latin typeface="Arial"/>
                <a:cs typeface="Arial"/>
              </a:rPr>
              <a:t>cần</a:t>
            </a:r>
            <a:r>
              <a:rPr lang="en-US" sz="2100" dirty="0">
                <a:latin typeface="Arial"/>
                <a:cs typeface="Arial"/>
              </a:rPr>
              <a:t> </a:t>
            </a:r>
            <a:r>
              <a:rPr lang="en-US" sz="2100" dirty="0" err="1">
                <a:latin typeface="Arial"/>
                <a:cs typeface="Arial"/>
              </a:rPr>
              <a:t>hỏi</a:t>
            </a:r>
            <a:r>
              <a:rPr lang="en-US" sz="2100" dirty="0">
                <a:latin typeface="Arial"/>
                <a:cs typeface="Arial"/>
              </a:rPr>
              <a:t> </a:t>
            </a:r>
            <a:r>
              <a:rPr lang="en-US" sz="2100" dirty="0" err="1">
                <a:latin typeface="Arial"/>
                <a:cs typeface="Arial"/>
              </a:rPr>
              <a:t>thêm</a:t>
            </a:r>
            <a:r>
              <a:rPr lang="en-US" sz="2100" dirty="0">
                <a:latin typeface="Arial"/>
                <a:cs typeface="Arial"/>
              </a:rPr>
              <a:t>?</a:t>
            </a:r>
          </a:p>
          <a:p>
            <a:pPr>
              <a:lnSpc>
                <a:spcPct val="150000"/>
              </a:lnSpc>
              <a:buFontTx/>
              <a:buChar char="-"/>
            </a:pPr>
            <a:r>
              <a:rPr lang="en-US" sz="2100" dirty="0">
                <a:latin typeface="Arial"/>
                <a:cs typeface="Arial"/>
              </a:rPr>
              <a:t>Sau </a:t>
            </a:r>
            <a:r>
              <a:rPr lang="en-US" sz="2100" dirty="0" err="1">
                <a:latin typeface="Arial"/>
                <a:cs typeface="Arial"/>
              </a:rPr>
              <a:t>chấn</a:t>
            </a:r>
            <a:r>
              <a:rPr lang="en-US" sz="2100" dirty="0">
                <a:latin typeface="Arial"/>
                <a:cs typeface="Arial"/>
              </a:rPr>
              <a:t> </a:t>
            </a:r>
            <a:r>
              <a:rPr lang="en-US" sz="2100" dirty="0" err="1">
                <a:latin typeface="Arial"/>
                <a:cs typeface="Arial"/>
              </a:rPr>
              <a:t>thương</a:t>
            </a:r>
            <a:r>
              <a:rPr lang="en-US" sz="2100" dirty="0">
                <a:latin typeface="Arial"/>
                <a:cs typeface="Arial"/>
              </a:rPr>
              <a:t>: </a:t>
            </a:r>
            <a:r>
              <a:rPr lang="en-US" sz="2100" dirty="0" err="1">
                <a:latin typeface="Arial"/>
                <a:cs typeface="Arial"/>
              </a:rPr>
              <a:t>còn</a:t>
            </a:r>
            <a:r>
              <a:rPr lang="en-US" sz="2100" dirty="0">
                <a:latin typeface="Arial"/>
                <a:cs typeface="Arial"/>
              </a:rPr>
              <a:t> </a:t>
            </a:r>
            <a:r>
              <a:rPr lang="en-US" sz="2100" dirty="0" err="1">
                <a:latin typeface="Arial"/>
                <a:cs typeface="Arial"/>
              </a:rPr>
              <a:t>cử</a:t>
            </a:r>
            <a:r>
              <a:rPr lang="en-US" sz="2100" dirty="0">
                <a:latin typeface="Arial"/>
                <a:cs typeface="Arial"/>
              </a:rPr>
              <a:t> </a:t>
            </a:r>
            <a:r>
              <a:rPr lang="en-US" sz="2100" dirty="0" err="1">
                <a:latin typeface="Arial"/>
                <a:cs typeface="Arial"/>
              </a:rPr>
              <a:t>động</a:t>
            </a:r>
            <a:r>
              <a:rPr lang="en-US" sz="2100" dirty="0">
                <a:latin typeface="Arial"/>
                <a:cs typeface="Arial"/>
              </a:rPr>
              <a:t> </a:t>
            </a:r>
            <a:r>
              <a:rPr lang="en-US" sz="2100" dirty="0" err="1">
                <a:latin typeface="Arial"/>
                <a:cs typeface="Arial"/>
              </a:rPr>
              <a:t>được</a:t>
            </a:r>
            <a:r>
              <a:rPr lang="en-US" sz="2100" dirty="0">
                <a:latin typeface="Arial"/>
                <a:cs typeface="Arial"/>
              </a:rPr>
              <a:t> </a:t>
            </a:r>
            <a:r>
              <a:rPr lang="en-US" sz="2100" dirty="0" err="1">
                <a:latin typeface="Arial"/>
                <a:cs typeface="Arial"/>
              </a:rPr>
              <a:t>không</a:t>
            </a:r>
            <a:r>
              <a:rPr lang="en-US" sz="2100" dirty="0">
                <a:latin typeface="Arial"/>
                <a:cs typeface="Arial"/>
              </a:rPr>
              <a:t>?</a:t>
            </a:r>
          </a:p>
          <a:p>
            <a:pPr>
              <a:lnSpc>
                <a:spcPct val="150000"/>
              </a:lnSpc>
              <a:buFontTx/>
              <a:buChar char="-"/>
            </a:pPr>
            <a:r>
              <a:rPr lang="en-US" sz="2100" dirty="0" err="1">
                <a:latin typeface="Arial"/>
                <a:cs typeface="Arial"/>
              </a:rPr>
              <a:t>Đau</a:t>
            </a:r>
            <a:r>
              <a:rPr lang="en-US" sz="2100" dirty="0">
                <a:latin typeface="Arial"/>
                <a:cs typeface="Arial"/>
              </a:rPr>
              <a:t> </a:t>
            </a:r>
            <a:r>
              <a:rPr lang="en-US" sz="2100" dirty="0" err="1">
                <a:latin typeface="Arial"/>
                <a:cs typeface="Arial"/>
              </a:rPr>
              <a:t>vai</a:t>
            </a:r>
            <a:r>
              <a:rPr lang="en-US" sz="2100" dirty="0">
                <a:latin typeface="Arial"/>
                <a:cs typeface="Arial"/>
              </a:rPr>
              <a:t>: </a:t>
            </a:r>
            <a:r>
              <a:rPr lang="en-US" sz="2100" dirty="0" err="1">
                <a:latin typeface="Arial"/>
                <a:cs typeface="Arial"/>
              </a:rPr>
              <a:t>vị</a:t>
            </a:r>
            <a:r>
              <a:rPr lang="en-US" sz="2100" dirty="0">
                <a:latin typeface="Arial"/>
                <a:cs typeface="Arial"/>
              </a:rPr>
              <a:t> </a:t>
            </a:r>
            <a:r>
              <a:rPr lang="en-US" sz="2100" dirty="0" err="1">
                <a:latin typeface="Arial"/>
                <a:cs typeface="Arial"/>
              </a:rPr>
              <a:t>trí</a:t>
            </a:r>
            <a:r>
              <a:rPr lang="en-US" sz="2100" dirty="0">
                <a:latin typeface="Arial"/>
                <a:cs typeface="Arial"/>
              </a:rPr>
              <a:t>, </a:t>
            </a:r>
            <a:r>
              <a:rPr lang="en-US" sz="2100" dirty="0" err="1">
                <a:latin typeface="Arial"/>
                <a:cs typeface="Arial"/>
              </a:rPr>
              <a:t>liên</a:t>
            </a:r>
            <a:r>
              <a:rPr lang="en-US" sz="2100" dirty="0">
                <a:latin typeface="Arial"/>
                <a:cs typeface="Arial"/>
              </a:rPr>
              <a:t> </a:t>
            </a:r>
            <a:r>
              <a:rPr lang="en-US" sz="2100" dirty="0" err="1">
                <a:latin typeface="Arial"/>
                <a:cs typeface="Arial"/>
              </a:rPr>
              <a:t>tục</a:t>
            </a:r>
            <a:r>
              <a:rPr lang="en-US" sz="2100" dirty="0">
                <a:latin typeface="Arial"/>
                <a:cs typeface="Arial"/>
              </a:rPr>
              <a:t> </a:t>
            </a:r>
            <a:r>
              <a:rPr lang="en-US" sz="2100" dirty="0" err="1">
                <a:latin typeface="Arial"/>
                <a:cs typeface="Arial"/>
              </a:rPr>
              <a:t>không</a:t>
            </a:r>
            <a:r>
              <a:rPr lang="en-US" sz="2100" dirty="0">
                <a:latin typeface="Arial"/>
                <a:cs typeface="Arial"/>
              </a:rPr>
              <a:t>, </a:t>
            </a:r>
            <a:r>
              <a:rPr lang="en-US" sz="2100" dirty="0" err="1">
                <a:latin typeface="Arial"/>
                <a:cs typeface="Arial"/>
              </a:rPr>
              <a:t>tăng</a:t>
            </a:r>
            <a:r>
              <a:rPr lang="en-US" sz="2100" dirty="0">
                <a:latin typeface="Arial"/>
                <a:cs typeface="Arial"/>
              </a:rPr>
              <a:t> </a:t>
            </a:r>
            <a:r>
              <a:rPr lang="en-US" sz="2100" dirty="0" err="1">
                <a:latin typeface="Arial"/>
                <a:cs typeface="Arial"/>
              </a:rPr>
              <a:t>giảm</a:t>
            </a:r>
            <a:r>
              <a:rPr lang="en-US" sz="2100" dirty="0">
                <a:latin typeface="Arial"/>
                <a:cs typeface="Arial"/>
              </a:rPr>
              <a:t> </a:t>
            </a:r>
            <a:r>
              <a:rPr lang="en-US" sz="2100" dirty="0" err="1">
                <a:latin typeface="Arial"/>
                <a:cs typeface="Arial"/>
              </a:rPr>
              <a:t>lúc</a:t>
            </a:r>
            <a:r>
              <a:rPr lang="en-US" sz="2100" dirty="0">
                <a:latin typeface="Arial"/>
                <a:cs typeface="Arial"/>
              </a:rPr>
              <a:t> </a:t>
            </a:r>
            <a:r>
              <a:rPr lang="en-US" sz="2100" dirty="0" err="1">
                <a:latin typeface="Arial"/>
                <a:cs typeface="Arial"/>
              </a:rPr>
              <a:t>nào</a:t>
            </a:r>
            <a:endParaRPr lang="en-US" sz="2100" dirty="0">
              <a:latin typeface="Arial"/>
              <a:cs typeface="Arial"/>
            </a:endParaRPr>
          </a:p>
          <a:p>
            <a:pPr>
              <a:lnSpc>
                <a:spcPct val="150000"/>
              </a:lnSpc>
              <a:buFontTx/>
              <a:buChar char="-"/>
            </a:pPr>
            <a:r>
              <a:rPr lang="en-US" dirty="0" err="1">
                <a:latin typeface="Arial"/>
                <a:cs typeface="Arial"/>
              </a:rPr>
              <a:t>Biến</a:t>
            </a:r>
            <a:r>
              <a:rPr lang="en-US" dirty="0">
                <a:latin typeface="Arial"/>
                <a:cs typeface="Arial"/>
              </a:rPr>
              <a:t> </a:t>
            </a:r>
            <a:r>
              <a:rPr lang="en-US" dirty="0" err="1">
                <a:latin typeface="Arial"/>
                <a:cs typeface="Arial"/>
              </a:rPr>
              <a:t>dạng</a:t>
            </a:r>
            <a:r>
              <a:rPr lang="en-US" dirty="0">
                <a:latin typeface="Arial"/>
                <a:cs typeface="Arial"/>
              </a:rPr>
              <a:t> </a:t>
            </a:r>
            <a:r>
              <a:rPr lang="en-US" dirty="0" err="1">
                <a:latin typeface="Arial"/>
                <a:cs typeface="Arial"/>
              </a:rPr>
              <a:t>như</a:t>
            </a:r>
            <a:r>
              <a:rPr lang="en-US" dirty="0">
                <a:latin typeface="Arial"/>
                <a:cs typeface="Arial"/>
              </a:rPr>
              <a:t> </a:t>
            </a:r>
            <a:r>
              <a:rPr lang="en-US" dirty="0" err="1">
                <a:latin typeface="Arial"/>
                <a:cs typeface="Arial"/>
              </a:rPr>
              <a:t>thế</a:t>
            </a:r>
            <a:r>
              <a:rPr lang="en-US" dirty="0">
                <a:latin typeface="Arial"/>
                <a:cs typeface="Arial"/>
              </a:rPr>
              <a:t> </a:t>
            </a:r>
            <a:r>
              <a:rPr lang="en-US" dirty="0" err="1">
                <a:latin typeface="Arial"/>
                <a:cs typeface="Arial"/>
              </a:rPr>
              <a:t>nào</a:t>
            </a:r>
            <a:endParaRPr lang="en-US" dirty="0">
              <a:latin typeface="Arial"/>
              <a:cs typeface="Arial"/>
            </a:endParaRPr>
          </a:p>
          <a:p>
            <a:pPr>
              <a:lnSpc>
                <a:spcPct val="150000"/>
              </a:lnSpc>
              <a:buFontTx/>
              <a:buChar char="-"/>
            </a:pPr>
            <a:r>
              <a:rPr lang="en-US" sz="2100" dirty="0" err="1">
                <a:latin typeface="Arial"/>
                <a:cs typeface="Arial"/>
              </a:rPr>
              <a:t>Tê</a:t>
            </a:r>
            <a:r>
              <a:rPr lang="en-US" sz="2100" dirty="0">
                <a:latin typeface="Arial"/>
                <a:cs typeface="Arial"/>
              </a:rPr>
              <a:t> </a:t>
            </a:r>
            <a:r>
              <a:rPr lang="en-US" sz="2100" dirty="0" err="1">
                <a:latin typeface="Arial"/>
                <a:cs typeface="Arial"/>
              </a:rPr>
              <a:t>vai</a:t>
            </a:r>
            <a:r>
              <a:rPr lang="en-US" sz="2100" dirty="0">
                <a:latin typeface="Arial"/>
                <a:cs typeface="Arial"/>
              </a:rPr>
              <a:t>, </a:t>
            </a:r>
            <a:r>
              <a:rPr lang="en-US" sz="2100" dirty="0" err="1">
                <a:latin typeface="Arial"/>
                <a:cs typeface="Arial"/>
              </a:rPr>
              <a:t>mất</a:t>
            </a:r>
            <a:r>
              <a:rPr lang="en-US" sz="2100" dirty="0">
                <a:latin typeface="Arial"/>
                <a:cs typeface="Arial"/>
              </a:rPr>
              <a:t> </a:t>
            </a:r>
            <a:r>
              <a:rPr lang="en-US" sz="2100" dirty="0" err="1">
                <a:latin typeface="Arial"/>
                <a:cs typeface="Arial"/>
              </a:rPr>
              <a:t>cảm</a:t>
            </a:r>
            <a:r>
              <a:rPr lang="en-US" sz="2100" dirty="0">
                <a:latin typeface="Arial"/>
                <a:cs typeface="Arial"/>
              </a:rPr>
              <a:t> </a:t>
            </a:r>
            <a:r>
              <a:rPr lang="en-US" sz="2100" dirty="0" err="1">
                <a:latin typeface="Arial"/>
                <a:cs typeface="Arial"/>
              </a:rPr>
              <a:t>giác</a:t>
            </a:r>
            <a:endParaRPr lang="en-US" sz="2100" dirty="0">
              <a:latin typeface="Arial"/>
              <a:cs typeface="Arial"/>
            </a:endParaRPr>
          </a:p>
          <a:p>
            <a:pPr>
              <a:lnSpc>
                <a:spcPct val="150000"/>
              </a:lnSpc>
              <a:buFontTx/>
              <a:buChar char="-"/>
            </a:pPr>
            <a:r>
              <a:rPr lang="en-US" sz="2100" dirty="0" err="1">
                <a:latin typeface="Arial"/>
                <a:cs typeface="Arial"/>
              </a:rPr>
              <a:t>Vận</a:t>
            </a:r>
            <a:r>
              <a:rPr lang="en-US" sz="2100" dirty="0">
                <a:latin typeface="Arial"/>
                <a:cs typeface="Arial"/>
              </a:rPr>
              <a:t> </a:t>
            </a:r>
            <a:r>
              <a:rPr lang="en-US" sz="2100" dirty="0" err="1">
                <a:latin typeface="Arial"/>
                <a:cs typeface="Arial"/>
              </a:rPr>
              <a:t>động</a:t>
            </a:r>
            <a:r>
              <a:rPr lang="en-US" sz="2100" dirty="0">
                <a:latin typeface="Arial"/>
                <a:cs typeface="Arial"/>
              </a:rPr>
              <a:t> </a:t>
            </a:r>
            <a:r>
              <a:rPr lang="en-US" sz="2100" dirty="0" err="1">
                <a:latin typeface="Arial"/>
                <a:cs typeface="Arial"/>
              </a:rPr>
              <a:t>vai</a:t>
            </a:r>
            <a:r>
              <a:rPr lang="en-US" sz="2100" dirty="0">
                <a:latin typeface="Arial"/>
                <a:cs typeface="Arial"/>
              </a:rPr>
              <a:t>, </a:t>
            </a:r>
            <a:r>
              <a:rPr lang="en-US" sz="2100" dirty="0" err="1">
                <a:latin typeface="Arial"/>
                <a:cs typeface="Arial"/>
              </a:rPr>
              <a:t>khuỷu</a:t>
            </a:r>
            <a:r>
              <a:rPr lang="en-US" sz="2100" dirty="0">
                <a:latin typeface="Arial"/>
                <a:cs typeface="Arial"/>
              </a:rPr>
              <a:t>, </a:t>
            </a:r>
            <a:r>
              <a:rPr lang="en-US" sz="2100" dirty="0" err="1">
                <a:latin typeface="Arial"/>
                <a:cs typeface="Arial"/>
              </a:rPr>
              <a:t>cổ</a:t>
            </a:r>
            <a:r>
              <a:rPr lang="en-US" sz="2100" dirty="0">
                <a:latin typeface="Arial"/>
                <a:cs typeface="Arial"/>
              </a:rPr>
              <a:t> </a:t>
            </a:r>
            <a:r>
              <a:rPr lang="en-US" sz="2100" dirty="0" err="1">
                <a:latin typeface="Arial"/>
                <a:cs typeface="Arial"/>
              </a:rPr>
              <a:t>tay</a:t>
            </a:r>
            <a:r>
              <a:rPr lang="en-US" sz="2100" dirty="0">
                <a:latin typeface="Arial"/>
                <a:cs typeface="Arial"/>
              </a:rPr>
              <a:t>, </a:t>
            </a:r>
            <a:r>
              <a:rPr lang="en-US" sz="2100" dirty="0" err="1">
                <a:latin typeface="Arial"/>
                <a:cs typeface="Arial"/>
              </a:rPr>
              <a:t>ngón</a:t>
            </a:r>
            <a:r>
              <a:rPr lang="en-US" sz="2100" dirty="0">
                <a:latin typeface="Arial"/>
                <a:cs typeface="Arial"/>
              </a:rPr>
              <a:t> </a:t>
            </a:r>
            <a:r>
              <a:rPr lang="en-US" sz="2100" dirty="0" err="1">
                <a:latin typeface="Arial"/>
                <a:cs typeface="Arial"/>
              </a:rPr>
              <a:t>tay</a:t>
            </a:r>
            <a:r>
              <a:rPr lang="en-US" sz="2100" dirty="0">
                <a:latin typeface="Arial"/>
                <a:cs typeface="Arial"/>
              </a:rPr>
              <a:t> </a:t>
            </a:r>
            <a:r>
              <a:rPr lang="en-US" sz="2100" dirty="0" err="1">
                <a:latin typeface="Arial"/>
                <a:cs typeface="Arial"/>
              </a:rPr>
              <a:t>được</a:t>
            </a:r>
            <a:r>
              <a:rPr lang="en-US" sz="2100" dirty="0">
                <a:latin typeface="Arial"/>
                <a:cs typeface="Arial"/>
              </a:rPr>
              <a:t> </a:t>
            </a:r>
            <a:r>
              <a:rPr lang="en-US" sz="2100" dirty="0" err="1">
                <a:latin typeface="Arial"/>
                <a:cs typeface="Arial"/>
              </a:rPr>
              <a:t>không</a:t>
            </a:r>
            <a:r>
              <a:rPr lang="en-US" sz="2100" dirty="0">
                <a:latin typeface="Arial"/>
                <a:cs typeface="Arial"/>
              </a:rPr>
              <a:t>?</a:t>
            </a:r>
          </a:p>
          <a:p>
            <a:pPr>
              <a:lnSpc>
                <a:spcPct val="150000"/>
              </a:lnSpc>
            </a:pPr>
            <a:r>
              <a:rPr lang="en-US" sz="2100" dirty="0" err="1">
                <a:latin typeface="Arial"/>
                <a:cs typeface="Arial"/>
              </a:rPr>
              <a:t>Tiền</a:t>
            </a:r>
            <a:r>
              <a:rPr lang="en-US" sz="2100" dirty="0">
                <a:latin typeface="Arial"/>
                <a:cs typeface="Arial"/>
              </a:rPr>
              <a:t> </a:t>
            </a:r>
            <a:r>
              <a:rPr lang="en-US" sz="2100" dirty="0" err="1">
                <a:latin typeface="Arial"/>
                <a:cs typeface="Arial"/>
              </a:rPr>
              <a:t>căn</a:t>
            </a:r>
            <a:r>
              <a:rPr lang="en-US" sz="2100" dirty="0">
                <a:latin typeface="Arial"/>
                <a:cs typeface="Arial"/>
              </a:rPr>
              <a:t> </a:t>
            </a:r>
            <a:r>
              <a:rPr lang="en-US" sz="2100" dirty="0" err="1">
                <a:latin typeface="Arial"/>
                <a:cs typeface="Arial"/>
              </a:rPr>
              <a:t>cần</a:t>
            </a:r>
            <a:r>
              <a:rPr lang="en-US" sz="2100" dirty="0">
                <a:latin typeface="Arial"/>
                <a:cs typeface="Arial"/>
              </a:rPr>
              <a:t> </a:t>
            </a:r>
            <a:r>
              <a:rPr lang="en-US" sz="2100" dirty="0" err="1">
                <a:latin typeface="Arial"/>
                <a:cs typeface="Arial"/>
              </a:rPr>
              <a:t>hỏi</a:t>
            </a:r>
            <a:r>
              <a:rPr lang="en-US" sz="2100" dirty="0">
                <a:latin typeface="Arial"/>
                <a:cs typeface="Arial"/>
              </a:rPr>
              <a:t> </a:t>
            </a:r>
            <a:r>
              <a:rPr lang="en-US" sz="2100" dirty="0" err="1">
                <a:latin typeface="Arial"/>
                <a:cs typeface="Arial"/>
              </a:rPr>
              <a:t>gì</a:t>
            </a:r>
            <a:r>
              <a:rPr lang="en-US" sz="2100" dirty="0">
                <a:latin typeface="Arial"/>
                <a:cs typeface="Arial"/>
              </a:rPr>
              <a:t> </a:t>
            </a:r>
            <a:r>
              <a:rPr lang="en-US" sz="2100" dirty="0" err="1">
                <a:latin typeface="Arial"/>
                <a:cs typeface="Arial"/>
              </a:rPr>
              <a:t>quan</a:t>
            </a:r>
            <a:r>
              <a:rPr lang="en-US" sz="2100" dirty="0">
                <a:latin typeface="Arial"/>
                <a:cs typeface="Arial"/>
              </a:rPr>
              <a:t> </a:t>
            </a:r>
            <a:r>
              <a:rPr lang="en-US" sz="2100" dirty="0" err="1">
                <a:latin typeface="Arial"/>
                <a:cs typeface="Arial"/>
              </a:rPr>
              <a:t>trọng</a:t>
            </a:r>
            <a:r>
              <a:rPr lang="en-US" sz="2100" dirty="0">
                <a:latin typeface="Arial"/>
                <a:cs typeface="Arial"/>
              </a:rPr>
              <a:t> </a:t>
            </a:r>
            <a:r>
              <a:rPr lang="en-US" sz="2100" dirty="0" err="1">
                <a:latin typeface="Arial"/>
                <a:cs typeface="Arial"/>
              </a:rPr>
              <a:t>nhất</a:t>
            </a:r>
            <a:r>
              <a:rPr lang="en-US" sz="2100" dirty="0">
                <a:latin typeface="Arial"/>
                <a:cs typeface="Arial"/>
              </a:rPr>
              <a:t>?</a:t>
            </a:r>
          </a:p>
          <a:p>
            <a:pPr>
              <a:lnSpc>
                <a:spcPct val="150000"/>
              </a:lnSpc>
            </a:pPr>
            <a:r>
              <a:rPr lang="en-US" dirty="0">
                <a:latin typeface="Arial"/>
                <a:cs typeface="Arial"/>
              </a:rPr>
              <a:t>- </a:t>
            </a:r>
            <a:r>
              <a:rPr lang="en-US" dirty="0" err="1">
                <a:latin typeface="Arial"/>
                <a:cs typeface="Arial"/>
              </a:rPr>
              <a:t>Trước</a:t>
            </a:r>
            <a:r>
              <a:rPr lang="en-US" dirty="0">
                <a:latin typeface="Arial"/>
                <a:cs typeface="Arial"/>
              </a:rPr>
              <a:t> </a:t>
            </a:r>
            <a:r>
              <a:rPr lang="en-US" dirty="0" err="1">
                <a:latin typeface="Arial"/>
                <a:cs typeface="Arial"/>
              </a:rPr>
              <a:t>đây</a:t>
            </a:r>
            <a:r>
              <a:rPr lang="en-US" dirty="0">
                <a:latin typeface="Arial"/>
                <a:cs typeface="Arial"/>
              </a:rPr>
              <a:t> </a:t>
            </a:r>
            <a:r>
              <a:rPr lang="en-US" dirty="0" err="1">
                <a:latin typeface="Arial"/>
                <a:cs typeface="Arial"/>
              </a:rPr>
              <a:t>đã</a:t>
            </a:r>
            <a:r>
              <a:rPr lang="en-US" dirty="0">
                <a:latin typeface="Arial"/>
                <a:cs typeface="Arial"/>
              </a:rPr>
              <a:t> </a:t>
            </a:r>
            <a:r>
              <a:rPr lang="en-US" dirty="0" err="1">
                <a:latin typeface="Arial"/>
                <a:cs typeface="Arial"/>
              </a:rPr>
              <a:t>từng</a:t>
            </a:r>
            <a:r>
              <a:rPr lang="en-US" dirty="0">
                <a:latin typeface="Arial"/>
                <a:cs typeface="Arial"/>
              </a:rPr>
              <a:t> </a:t>
            </a:r>
            <a:r>
              <a:rPr lang="en-US" dirty="0" err="1">
                <a:latin typeface="Arial"/>
                <a:cs typeface="Arial"/>
              </a:rPr>
              <a:t>trật</a:t>
            </a:r>
            <a:r>
              <a:rPr lang="en-US" dirty="0">
                <a:latin typeface="Arial"/>
                <a:cs typeface="Arial"/>
              </a:rPr>
              <a:t> </a:t>
            </a:r>
            <a:r>
              <a:rPr lang="en-US" dirty="0" err="1">
                <a:latin typeface="Arial"/>
                <a:cs typeface="Arial"/>
              </a:rPr>
              <a:t>khớp</a:t>
            </a:r>
            <a:r>
              <a:rPr lang="en-US" dirty="0">
                <a:latin typeface="Arial"/>
                <a:cs typeface="Arial"/>
              </a:rPr>
              <a:t> </a:t>
            </a:r>
            <a:r>
              <a:rPr lang="en-US" dirty="0" err="1">
                <a:latin typeface="Arial"/>
                <a:cs typeface="Arial"/>
              </a:rPr>
              <a:t>vai</a:t>
            </a:r>
            <a:r>
              <a:rPr lang="en-US" dirty="0">
                <a:latin typeface="Arial"/>
                <a:cs typeface="Arial"/>
              </a:rPr>
              <a:t> </a:t>
            </a:r>
            <a:r>
              <a:rPr lang="en-US" dirty="0" err="1">
                <a:latin typeface="Arial"/>
                <a:cs typeface="Arial"/>
              </a:rPr>
              <a:t>chưa</a:t>
            </a:r>
            <a:r>
              <a:rPr lang="en-US" dirty="0">
                <a:latin typeface="Arial"/>
                <a:cs typeface="Arial"/>
              </a:rPr>
              <a:t>?</a:t>
            </a:r>
            <a:endParaRPr lang="en-US" sz="2100" dirty="0">
              <a:latin typeface="Arial"/>
              <a:cs typeface="Arial"/>
            </a:endParaRPr>
          </a:p>
          <a:p>
            <a:pPr>
              <a:lnSpc>
                <a:spcPct val="150000"/>
              </a:lnSpc>
            </a:pPr>
            <a:endParaRPr lang="en-US" sz="2100" dirty="0">
              <a:latin typeface="Arial"/>
              <a:cs typeface="Arial"/>
            </a:endParaRPr>
          </a:p>
          <a:p>
            <a:endParaRPr lang="en-US" dirty="0"/>
          </a:p>
        </p:txBody>
      </p:sp>
    </p:spTree>
    <p:extLst>
      <p:ext uri="{BB962C8B-B14F-4D97-AF65-F5344CB8AC3E}">
        <p14:creationId xmlns:p14="http://schemas.microsoft.com/office/powerpoint/2010/main" val="370877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Hình</a:t>
            </a:r>
            <a:r>
              <a:rPr lang="en-US" dirty="0"/>
              <a:t> </a:t>
            </a:r>
            <a:r>
              <a:rPr lang="en-US" dirty="0" err="1"/>
              <a:t>ảnh</a:t>
            </a:r>
            <a:r>
              <a:rPr lang="en-US" dirty="0"/>
              <a:t> </a:t>
            </a:r>
            <a:r>
              <a:rPr lang="en-US" dirty="0" err="1"/>
              <a:t>lâm</a:t>
            </a:r>
            <a:r>
              <a:rPr lang="en-US" dirty="0"/>
              <a:t> </a:t>
            </a:r>
            <a:r>
              <a:rPr lang="en-US" dirty="0" err="1"/>
              <a:t>sàng</a:t>
            </a:r>
            <a:endParaRPr lang="en-US" dirty="0"/>
          </a:p>
        </p:txBody>
      </p:sp>
      <p:pic>
        <p:nvPicPr>
          <p:cNvPr id="3" name="Picture 2"/>
          <p:cNvPicPr>
            <a:picLocks noChangeAspect="1"/>
          </p:cNvPicPr>
          <p:nvPr/>
        </p:nvPicPr>
        <p:blipFill>
          <a:blip r:embed="rId2"/>
          <a:stretch>
            <a:fillRect/>
          </a:stretch>
        </p:blipFill>
        <p:spPr>
          <a:xfrm>
            <a:off x="838200" y="1524000"/>
            <a:ext cx="7467600" cy="4264209"/>
          </a:xfrm>
          <a:prstGeom prst="rect">
            <a:avLst/>
          </a:prstGeom>
        </p:spPr>
      </p:pic>
    </p:spTree>
    <p:extLst>
      <p:ext uri="{BB962C8B-B14F-4D97-AF65-F5344CB8AC3E}">
        <p14:creationId xmlns:p14="http://schemas.microsoft.com/office/powerpoint/2010/main" val="433454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0" y="1066800"/>
            <a:ext cx="9144000" cy="5149196"/>
          </a:xfrm>
          <a:prstGeom prst="rect">
            <a:avLst/>
          </a:prstGeom>
        </p:spPr>
      </p:pic>
    </p:spTree>
    <p:extLst>
      <p:ext uri="{BB962C8B-B14F-4D97-AF65-F5344CB8AC3E}">
        <p14:creationId xmlns:p14="http://schemas.microsoft.com/office/powerpoint/2010/main" val="2069036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430887"/>
          </a:xfrm>
        </p:spPr>
        <p:txBody>
          <a:bodyPr/>
          <a:lstStyle/>
          <a:p>
            <a:r>
              <a:rPr lang="en-US" sz="2800" dirty="0" err="1">
                <a:latin typeface="Arial"/>
                <a:cs typeface="Arial"/>
              </a:rPr>
              <a:t>Bạn</a:t>
            </a:r>
            <a:r>
              <a:rPr lang="en-US" sz="2800" dirty="0">
                <a:latin typeface="Arial"/>
                <a:cs typeface="Arial"/>
              </a:rPr>
              <a:t> </a:t>
            </a:r>
            <a:r>
              <a:rPr lang="en-US" sz="2800" dirty="0" err="1">
                <a:latin typeface="Arial"/>
                <a:cs typeface="Arial"/>
              </a:rPr>
              <a:t>nhìn</a:t>
            </a:r>
            <a:r>
              <a:rPr lang="en-US" sz="2800" dirty="0">
                <a:latin typeface="Arial"/>
                <a:cs typeface="Arial"/>
              </a:rPr>
              <a:t> </a:t>
            </a:r>
            <a:r>
              <a:rPr lang="en-US" sz="2800" dirty="0" err="1">
                <a:latin typeface="Arial"/>
                <a:cs typeface="Arial"/>
              </a:rPr>
              <a:t>thấy</a:t>
            </a:r>
            <a:r>
              <a:rPr lang="en-US" sz="2800" dirty="0">
                <a:latin typeface="Arial"/>
                <a:cs typeface="Arial"/>
              </a:rPr>
              <a:t> </a:t>
            </a:r>
            <a:r>
              <a:rPr lang="en-US" sz="2800" dirty="0" err="1">
                <a:latin typeface="Arial"/>
                <a:cs typeface="Arial"/>
              </a:rPr>
              <a:t>gì</a:t>
            </a:r>
            <a:r>
              <a:rPr lang="en-US" sz="2800" dirty="0">
                <a:latin typeface="Arial"/>
                <a:cs typeface="Arial"/>
              </a:rPr>
              <a:t>?</a:t>
            </a:r>
          </a:p>
        </p:txBody>
      </p:sp>
    </p:spTree>
    <p:extLst>
      <p:ext uri="{BB962C8B-B14F-4D97-AF65-F5344CB8AC3E}">
        <p14:creationId xmlns:p14="http://schemas.microsoft.com/office/powerpoint/2010/main" val="2956081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78941" y="717799"/>
            <a:ext cx="5786117" cy="477054"/>
          </a:xfrm>
          <a:prstGeom prst="rect">
            <a:avLst/>
          </a:prstGeom>
        </p:spPr>
        <p:txBody>
          <a:bodyPr vert="horz" wrap="square" lIns="0" tIns="0" rIns="0" bIns="0" rtlCol="0">
            <a:spAutoFit/>
          </a:bodyPr>
          <a:lstStyle/>
          <a:p>
            <a:pPr marL="12700">
              <a:lnSpc>
                <a:spcPct val="100000"/>
              </a:lnSpc>
            </a:pPr>
            <a:r>
              <a:rPr lang="en-US" spc="-25" dirty="0"/>
              <a:t>MỤC TIÊU</a:t>
            </a:r>
            <a:endParaRPr spc="-25" dirty="0"/>
          </a:p>
        </p:txBody>
      </p:sp>
      <p:sp>
        <p:nvSpPr>
          <p:cNvPr id="3" name="object 3"/>
          <p:cNvSpPr txBox="1"/>
          <p:nvPr/>
        </p:nvSpPr>
        <p:spPr>
          <a:xfrm>
            <a:off x="535937" y="1711447"/>
            <a:ext cx="7741284" cy="4343497"/>
          </a:xfrm>
          <a:prstGeom prst="rect">
            <a:avLst/>
          </a:prstGeom>
        </p:spPr>
        <p:txBody>
          <a:bodyPr vert="horz" wrap="square" lIns="0" tIns="0" rIns="0" bIns="0" rtlCol="0">
            <a:spAutoFit/>
          </a:bodyPr>
          <a:lstStyle/>
          <a:p>
            <a:pPr marL="12700">
              <a:lnSpc>
                <a:spcPct val="100000"/>
              </a:lnSpc>
              <a:spcBef>
                <a:spcPts val="640"/>
              </a:spcBef>
              <a:buClr>
                <a:srgbClr val="404040"/>
              </a:buClr>
              <a:tabLst>
                <a:tab pos="355600" algn="l"/>
              </a:tabLst>
            </a:pPr>
            <a:r>
              <a:rPr lang="en-US" sz="2800" spc="-15" dirty="0" err="1">
                <a:solidFill>
                  <a:srgbClr val="404040"/>
                </a:solidFill>
                <a:latin typeface="Calibri"/>
                <a:cs typeface="Calibri"/>
              </a:rPr>
              <a:t>Sau</a:t>
            </a:r>
            <a:r>
              <a:rPr lang="en-US" sz="2800" spc="-15" dirty="0">
                <a:solidFill>
                  <a:srgbClr val="404040"/>
                </a:solidFill>
                <a:latin typeface="Calibri"/>
                <a:cs typeface="Calibri"/>
              </a:rPr>
              <a:t> </a:t>
            </a:r>
            <a:r>
              <a:rPr lang="en-US" sz="2800" spc="-15" dirty="0" err="1">
                <a:solidFill>
                  <a:srgbClr val="404040"/>
                </a:solidFill>
                <a:latin typeface="Calibri"/>
                <a:cs typeface="Calibri"/>
              </a:rPr>
              <a:t>khi</a:t>
            </a:r>
            <a:r>
              <a:rPr lang="en-US" sz="2800" spc="-15" dirty="0">
                <a:solidFill>
                  <a:srgbClr val="404040"/>
                </a:solidFill>
                <a:latin typeface="Calibri"/>
                <a:cs typeface="Calibri"/>
              </a:rPr>
              <a:t> </a:t>
            </a:r>
            <a:r>
              <a:rPr lang="en-US" sz="2800" spc="-15" dirty="0" err="1">
                <a:solidFill>
                  <a:srgbClr val="404040"/>
                </a:solidFill>
                <a:latin typeface="Calibri"/>
                <a:cs typeface="Calibri"/>
              </a:rPr>
              <a:t>học</a:t>
            </a:r>
            <a:r>
              <a:rPr lang="en-US" sz="2800" spc="-15" dirty="0">
                <a:solidFill>
                  <a:srgbClr val="404040"/>
                </a:solidFill>
                <a:latin typeface="Calibri"/>
                <a:cs typeface="Calibri"/>
              </a:rPr>
              <a:t> 3 cases LS </a:t>
            </a:r>
            <a:r>
              <a:rPr lang="en-US" sz="2800" spc="-15" dirty="0" err="1">
                <a:solidFill>
                  <a:srgbClr val="404040"/>
                </a:solidFill>
                <a:latin typeface="Calibri"/>
                <a:cs typeface="Calibri"/>
              </a:rPr>
              <a:t>biết</a:t>
            </a:r>
            <a:r>
              <a:rPr lang="en-US" sz="2800" spc="-15" dirty="0">
                <a:solidFill>
                  <a:srgbClr val="404040"/>
                </a:solidFill>
                <a:latin typeface="Calibri"/>
                <a:cs typeface="Calibri"/>
              </a:rPr>
              <a:t> </a:t>
            </a:r>
            <a:r>
              <a:rPr lang="en-US" sz="2800" spc="-15" dirty="0" err="1">
                <a:solidFill>
                  <a:srgbClr val="404040"/>
                </a:solidFill>
                <a:latin typeface="Calibri"/>
                <a:cs typeface="Calibri"/>
              </a:rPr>
              <a:t>cách</a:t>
            </a:r>
            <a:r>
              <a:rPr lang="en-US" sz="2800" spc="-15" dirty="0">
                <a:solidFill>
                  <a:srgbClr val="404040"/>
                </a:solidFill>
                <a:latin typeface="Calibri"/>
                <a:cs typeface="Calibri"/>
              </a:rPr>
              <a:t> </a:t>
            </a:r>
            <a:r>
              <a:rPr lang="en-US" sz="2800" spc="-15" dirty="0" err="1">
                <a:solidFill>
                  <a:srgbClr val="404040"/>
                </a:solidFill>
                <a:latin typeface="Calibri"/>
                <a:cs typeface="Calibri"/>
              </a:rPr>
              <a:t>tiếp</a:t>
            </a:r>
            <a:r>
              <a:rPr lang="en-US" sz="2800" spc="-15" dirty="0">
                <a:solidFill>
                  <a:srgbClr val="404040"/>
                </a:solidFill>
                <a:latin typeface="Calibri"/>
                <a:cs typeface="Calibri"/>
              </a:rPr>
              <a:t> </a:t>
            </a:r>
            <a:r>
              <a:rPr lang="en-US" sz="2800" spc="-15" dirty="0" err="1">
                <a:solidFill>
                  <a:srgbClr val="404040"/>
                </a:solidFill>
                <a:latin typeface="Calibri"/>
                <a:cs typeface="Calibri"/>
              </a:rPr>
              <a:t>cận</a:t>
            </a:r>
            <a:r>
              <a:rPr lang="en-US" sz="2800" spc="-15" dirty="0">
                <a:solidFill>
                  <a:srgbClr val="404040"/>
                </a:solidFill>
                <a:latin typeface="Calibri"/>
                <a:cs typeface="Calibri"/>
              </a:rPr>
              <a:t> </a:t>
            </a:r>
            <a:r>
              <a:rPr lang="en-US" sz="2800" spc="-15" dirty="0" err="1">
                <a:solidFill>
                  <a:srgbClr val="404040"/>
                </a:solidFill>
                <a:latin typeface="Calibri"/>
                <a:cs typeface="Calibri"/>
              </a:rPr>
              <a:t>bệnh</a:t>
            </a:r>
            <a:r>
              <a:rPr lang="en-US" sz="2800" spc="-15" dirty="0">
                <a:solidFill>
                  <a:srgbClr val="404040"/>
                </a:solidFill>
                <a:latin typeface="Calibri"/>
                <a:cs typeface="Calibri"/>
              </a:rPr>
              <a:t> </a:t>
            </a:r>
            <a:r>
              <a:rPr lang="en-US" sz="2800" spc="-15" dirty="0" err="1">
                <a:solidFill>
                  <a:srgbClr val="404040"/>
                </a:solidFill>
                <a:latin typeface="Calibri"/>
                <a:cs typeface="Calibri"/>
              </a:rPr>
              <a:t>nhân</a:t>
            </a:r>
            <a:r>
              <a:rPr lang="en-US" sz="2800" spc="-15" dirty="0">
                <a:solidFill>
                  <a:srgbClr val="404040"/>
                </a:solidFill>
                <a:latin typeface="Calibri"/>
                <a:cs typeface="Calibri"/>
              </a:rPr>
              <a:t> </a:t>
            </a:r>
            <a:r>
              <a:rPr lang="en-US" sz="2800" spc="-15" dirty="0" err="1">
                <a:solidFill>
                  <a:srgbClr val="404040"/>
                </a:solidFill>
                <a:latin typeface="Calibri"/>
                <a:cs typeface="Calibri"/>
              </a:rPr>
              <a:t>chấn</a:t>
            </a:r>
            <a:r>
              <a:rPr lang="en-US" sz="2800" spc="-15" dirty="0">
                <a:solidFill>
                  <a:srgbClr val="404040"/>
                </a:solidFill>
                <a:latin typeface="Calibri"/>
                <a:cs typeface="Calibri"/>
              </a:rPr>
              <a:t> </a:t>
            </a:r>
            <a:r>
              <a:rPr lang="en-US" sz="2800" spc="-15" dirty="0" err="1">
                <a:solidFill>
                  <a:srgbClr val="404040"/>
                </a:solidFill>
                <a:latin typeface="Calibri"/>
                <a:cs typeface="Calibri"/>
              </a:rPr>
              <a:t>thương</a:t>
            </a:r>
            <a:r>
              <a:rPr lang="en-US" sz="2800" spc="-15" dirty="0">
                <a:solidFill>
                  <a:srgbClr val="404040"/>
                </a:solidFill>
                <a:latin typeface="Calibri"/>
                <a:cs typeface="Calibri"/>
              </a:rPr>
              <a:t> </a:t>
            </a:r>
            <a:r>
              <a:rPr lang="en-US" sz="2800" spc="-15" dirty="0" err="1">
                <a:solidFill>
                  <a:srgbClr val="404040"/>
                </a:solidFill>
                <a:latin typeface="Calibri"/>
                <a:cs typeface="Calibri"/>
              </a:rPr>
              <a:t>kín</a:t>
            </a:r>
            <a:r>
              <a:rPr lang="en-US" sz="2800" spc="-15" dirty="0">
                <a:solidFill>
                  <a:srgbClr val="404040"/>
                </a:solidFill>
                <a:latin typeface="Calibri"/>
                <a:cs typeface="Calibri"/>
              </a:rPr>
              <a:t> chi </a:t>
            </a:r>
            <a:r>
              <a:rPr lang="en-US" sz="2800" spc="-15" dirty="0" err="1">
                <a:solidFill>
                  <a:srgbClr val="404040"/>
                </a:solidFill>
                <a:latin typeface="Calibri"/>
                <a:cs typeface="Calibri"/>
              </a:rPr>
              <a:t>trên</a:t>
            </a:r>
            <a:r>
              <a:rPr lang="en-US" sz="2800" spc="-15" dirty="0">
                <a:solidFill>
                  <a:srgbClr val="404040"/>
                </a:solidFill>
                <a:latin typeface="Calibri"/>
                <a:cs typeface="Calibri"/>
              </a:rPr>
              <a:t> </a:t>
            </a:r>
            <a:r>
              <a:rPr lang="en-US" sz="2800" spc="-15" dirty="0" err="1">
                <a:solidFill>
                  <a:srgbClr val="404040"/>
                </a:solidFill>
                <a:latin typeface="Calibri"/>
                <a:cs typeface="Calibri"/>
              </a:rPr>
              <a:t>dựa</a:t>
            </a:r>
            <a:r>
              <a:rPr lang="en-US" sz="2800" spc="-15" dirty="0">
                <a:solidFill>
                  <a:srgbClr val="404040"/>
                </a:solidFill>
                <a:latin typeface="Calibri"/>
                <a:cs typeface="Calibri"/>
              </a:rPr>
              <a:t> </a:t>
            </a:r>
            <a:r>
              <a:rPr lang="en-US" sz="2800" spc="-15" dirty="0" err="1">
                <a:solidFill>
                  <a:srgbClr val="404040"/>
                </a:solidFill>
                <a:latin typeface="Calibri"/>
                <a:cs typeface="Calibri"/>
              </a:rPr>
              <a:t>vào</a:t>
            </a:r>
            <a:r>
              <a:rPr lang="en-US" sz="2800" spc="-15" dirty="0">
                <a:solidFill>
                  <a:srgbClr val="404040"/>
                </a:solidFill>
                <a:latin typeface="Calibri"/>
                <a:cs typeface="Calibri"/>
              </a:rPr>
              <a:t>:</a:t>
            </a:r>
          </a:p>
          <a:p>
            <a:pPr marL="527050" indent="-514350">
              <a:lnSpc>
                <a:spcPct val="100000"/>
              </a:lnSpc>
              <a:spcBef>
                <a:spcPts val="605"/>
              </a:spcBef>
              <a:buClr>
                <a:srgbClr val="404040"/>
              </a:buClr>
              <a:buFont typeface="+mj-lt"/>
              <a:buAutoNum type="arabicParenR"/>
              <a:tabLst>
                <a:tab pos="355600" algn="l"/>
              </a:tabLst>
            </a:pPr>
            <a:r>
              <a:rPr lang="en-US" sz="2800" spc="-15" dirty="0" err="1">
                <a:solidFill>
                  <a:srgbClr val="404040"/>
                </a:solidFill>
                <a:latin typeface="Calibri"/>
                <a:cs typeface="Calibri"/>
              </a:rPr>
              <a:t>Hỏi</a:t>
            </a:r>
            <a:r>
              <a:rPr lang="en-US" sz="2800" spc="-15" dirty="0">
                <a:solidFill>
                  <a:srgbClr val="404040"/>
                </a:solidFill>
                <a:latin typeface="Calibri"/>
                <a:cs typeface="Calibri"/>
              </a:rPr>
              <a:t> </a:t>
            </a:r>
            <a:r>
              <a:rPr lang="en-US" sz="2800" spc="-15" dirty="0" err="1">
                <a:solidFill>
                  <a:srgbClr val="404040"/>
                </a:solidFill>
                <a:latin typeface="Calibri"/>
                <a:cs typeface="Calibri"/>
              </a:rPr>
              <a:t>bệnh</a:t>
            </a:r>
            <a:r>
              <a:rPr lang="en-US" sz="2800" spc="-15" dirty="0">
                <a:solidFill>
                  <a:srgbClr val="404040"/>
                </a:solidFill>
                <a:latin typeface="Calibri"/>
                <a:cs typeface="Calibri"/>
              </a:rPr>
              <a:t> </a:t>
            </a:r>
            <a:r>
              <a:rPr lang="en-US" sz="2800" spc="-15" dirty="0" err="1">
                <a:solidFill>
                  <a:srgbClr val="404040"/>
                </a:solidFill>
                <a:latin typeface="Calibri"/>
                <a:cs typeface="Calibri"/>
              </a:rPr>
              <a:t>sử</a:t>
            </a:r>
            <a:r>
              <a:rPr lang="en-US" sz="2800" spc="-15" dirty="0">
                <a:solidFill>
                  <a:srgbClr val="404040"/>
                </a:solidFill>
                <a:latin typeface="Calibri"/>
                <a:cs typeface="Calibri"/>
              </a:rPr>
              <a:t>, </a:t>
            </a:r>
            <a:r>
              <a:rPr lang="en-US" sz="2800" spc="-15" dirty="0" err="1">
                <a:solidFill>
                  <a:srgbClr val="404040"/>
                </a:solidFill>
                <a:latin typeface="Calibri"/>
                <a:cs typeface="Calibri"/>
              </a:rPr>
              <a:t>tiền</a:t>
            </a:r>
            <a:r>
              <a:rPr lang="en-US" sz="2800" spc="-15" dirty="0">
                <a:solidFill>
                  <a:srgbClr val="404040"/>
                </a:solidFill>
                <a:latin typeface="Calibri"/>
                <a:cs typeface="Calibri"/>
              </a:rPr>
              <a:t> </a:t>
            </a:r>
            <a:r>
              <a:rPr lang="en-US" sz="2800" spc="-15" dirty="0" err="1">
                <a:solidFill>
                  <a:srgbClr val="404040"/>
                </a:solidFill>
                <a:latin typeface="Calibri"/>
                <a:cs typeface="Calibri"/>
              </a:rPr>
              <a:t>căn</a:t>
            </a:r>
            <a:endParaRPr lang="en-US" sz="2800" spc="-15" dirty="0">
              <a:solidFill>
                <a:srgbClr val="404040"/>
              </a:solidFill>
              <a:latin typeface="Calibri"/>
              <a:cs typeface="Calibri"/>
            </a:endParaRPr>
          </a:p>
          <a:p>
            <a:pPr marL="527050" indent="-514350">
              <a:lnSpc>
                <a:spcPct val="100000"/>
              </a:lnSpc>
              <a:spcBef>
                <a:spcPts val="605"/>
              </a:spcBef>
              <a:buClr>
                <a:srgbClr val="404040"/>
              </a:buClr>
              <a:buFont typeface="+mj-lt"/>
              <a:buAutoNum type="arabicParenR"/>
              <a:tabLst>
                <a:tab pos="355600" algn="l"/>
              </a:tabLst>
            </a:pPr>
            <a:r>
              <a:rPr lang="en-US" sz="2800" spc="-15" dirty="0" err="1">
                <a:solidFill>
                  <a:srgbClr val="404040"/>
                </a:solidFill>
                <a:latin typeface="Calibri"/>
                <a:cs typeface="Calibri"/>
              </a:rPr>
              <a:t>Khám</a:t>
            </a:r>
            <a:r>
              <a:rPr lang="en-US" sz="2800" spc="-15" dirty="0">
                <a:solidFill>
                  <a:srgbClr val="404040"/>
                </a:solidFill>
                <a:latin typeface="Calibri"/>
                <a:cs typeface="Calibri"/>
              </a:rPr>
              <a:t> </a:t>
            </a:r>
            <a:r>
              <a:rPr lang="en-US" sz="2800" spc="-15" dirty="0" err="1">
                <a:solidFill>
                  <a:srgbClr val="404040"/>
                </a:solidFill>
                <a:latin typeface="Calibri"/>
                <a:cs typeface="Calibri"/>
              </a:rPr>
              <a:t>lâm</a:t>
            </a:r>
            <a:r>
              <a:rPr lang="en-US" sz="2800" spc="-15" dirty="0">
                <a:solidFill>
                  <a:srgbClr val="404040"/>
                </a:solidFill>
                <a:latin typeface="Calibri"/>
                <a:cs typeface="Calibri"/>
              </a:rPr>
              <a:t> </a:t>
            </a:r>
            <a:r>
              <a:rPr lang="en-US" sz="2800" spc="-15" dirty="0" err="1">
                <a:solidFill>
                  <a:srgbClr val="404040"/>
                </a:solidFill>
                <a:latin typeface="Calibri"/>
                <a:cs typeface="Calibri"/>
              </a:rPr>
              <a:t>sàng</a:t>
            </a:r>
            <a:endParaRPr lang="en-US" sz="2800" spc="-15" dirty="0">
              <a:solidFill>
                <a:srgbClr val="404040"/>
              </a:solidFill>
              <a:latin typeface="Calibri"/>
              <a:cs typeface="Calibri"/>
            </a:endParaRPr>
          </a:p>
          <a:p>
            <a:pPr marL="527050" indent="-514350">
              <a:lnSpc>
                <a:spcPct val="100000"/>
              </a:lnSpc>
              <a:spcBef>
                <a:spcPts val="605"/>
              </a:spcBef>
              <a:buClr>
                <a:srgbClr val="404040"/>
              </a:buClr>
              <a:buFont typeface="+mj-lt"/>
              <a:buAutoNum type="arabicParenR"/>
              <a:tabLst>
                <a:tab pos="355600" algn="l"/>
              </a:tabLst>
            </a:pPr>
            <a:r>
              <a:rPr lang="en-US" sz="2800" spc="-15" dirty="0" err="1">
                <a:solidFill>
                  <a:srgbClr val="404040"/>
                </a:solidFill>
                <a:latin typeface="Calibri"/>
                <a:cs typeface="Calibri"/>
              </a:rPr>
              <a:t>Chỉ</a:t>
            </a:r>
            <a:r>
              <a:rPr lang="en-US" sz="2800" spc="-15" dirty="0">
                <a:solidFill>
                  <a:srgbClr val="404040"/>
                </a:solidFill>
                <a:latin typeface="Calibri"/>
                <a:cs typeface="Calibri"/>
              </a:rPr>
              <a:t> </a:t>
            </a:r>
            <a:r>
              <a:rPr lang="en-US" sz="2800" spc="-15" dirty="0" err="1">
                <a:solidFill>
                  <a:srgbClr val="404040"/>
                </a:solidFill>
                <a:latin typeface="Calibri"/>
                <a:cs typeface="Calibri"/>
              </a:rPr>
              <a:t>định</a:t>
            </a:r>
            <a:r>
              <a:rPr lang="en-US" sz="2800" spc="-15" dirty="0">
                <a:solidFill>
                  <a:srgbClr val="404040"/>
                </a:solidFill>
                <a:latin typeface="Calibri"/>
                <a:cs typeface="Calibri"/>
              </a:rPr>
              <a:t> </a:t>
            </a:r>
            <a:r>
              <a:rPr lang="en-US" sz="2800" spc="-15" dirty="0" err="1">
                <a:solidFill>
                  <a:srgbClr val="404040"/>
                </a:solidFill>
                <a:latin typeface="Calibri"/>
                <a:cs typeface="Calibri"/>
              </a:rPr>
              <a:t>cận</a:t>
            </a:r>
            <a:r>
              <a:rPr lang="en-US" sz="2800" spc="-15" dirty="0">
                <a:solidFill>
                  <a:srgbClr val="404040"/>
                </a:solidFill>
                <a:latin typeface="Calibri"/>
                <a:cs typeface="Calibri"/>
              </a:rPr>
              <a:t> </a:t>
            </a:r>
            <a:r>
              <a:rPr lang="en-US" sz="2800" spc="-15" dirty="0" err="1">
                <a:solidFill>
                  <a:srgbClr val="404040"/>
                </a:solidFill>
                <a:latin typeface="Calibri"/>
                <a:cs typeface="Calibri"/>
              </a:rPr>
              <a:t>lâm</a:t>
            </a:r>
            <a:r>
              <a:rPr lang="en-US" sz="2800" spc="-15" dirty="0">
                <a:solidFill>
                  <a:srgbClr val="404040"/>
                </a:solidFill>
                <a:latin typeface="Calibri"/>
                <a:cs typeface="Calibri"/>
              </a:rPr>
              <a:t> </a:t>
            </a:r>
            <a:r>
              <a:rPr lang="en-US" sz="2800" spc="-15" dirty="0" err="1">
                <a:solidFill>
                  <a:srgbClr val="404040"/>
                </a:solidFill>
                <a:latin typeface="Calibri"/>
                <a:cs typeface="Calibri"/>
              </a:rPr>
              <a:t>sàng</a:t>
            </a:r>
            <a:r>
              <a:rPr lang="en-US" sz="2800" spc="-15" dirty="0">
                <a:solidFill>
                  <a:srgbClr val="404040"/>
                </a:solidFill>
                <a:latin typeface="Calibri"/>
                <a:cs typeface="Calibri"/>
              </a:rPr>
              <a:t>: X </a:t>
            </a:r>
            <a:r>
              <a:rPr lang="en-US" sz="2800" spc="-15" dirty="0" err="1">
                <a:solidFill>
                  <a:srgbClr val="404040"/>
                </a:solidFill>
                <a:latin typeface="Calibri"/>
                <a:cs typeface="Calibri"/>
              </a:rPr>
              <a:t>quang</a:t>
            </a:r>
            <a:r>
              <a:rPr lang="en-US" sz="2800" spc="-15" dirty="0">
                <a:solidFill>
                  <a:srgbClr val="404040"/>
                </a:solidFill>
                <a:latin typeface="Calibri"/>
                <a:cs typeface="Calibri"/>
              </a:rPr>
              <a:t> </a:t>
            </a:r>
            <a:r>
              <a:rPr lang="en-US" sz="2800" spc="-15" dirty="0" err="1">
                <a:solidFill>
                  <a:srgbClr val="404040"/>
                </a:solidFill>
                <a:latin typeface="Calibri"/>
                <a:cs typeface="Calibri"/>
              </a:rPr>
              <a:t>và</a:t>
            </a:r>
            <a:r>
              <a:rPr lang="en-US" sz="2800" spc="-15" dirty="0">
                <a:solidFill>
                  <a:srgbClr val="404040"/>
                </a:solidFill>
                <a:latin typeface="Calibri"/>
                <a:cs typeface="Calibri"/>
              </a:rPr>
              <a:t> </a:t>
            </a:r>
            <a:r>
              <a:rPr lang="en-US" sz="2800" spc="-15" dirty="0" err="1">
                <a:solidFill>
                  <a:srgbClr val="404040"/>
                </a:solidFill>
                <a:latin typeface="Calibri"/>
                <a:cs typeface="Calibri"/>
              </a:rPr>
              <a:t>biết</a:t>
            </a:r>
            <a:r>
              <a:rPr lang="en-US" sz="2800" spc="-15" dirty="0">
                <a:solidFill>
                  <a:srgbClr val="404040"/>
                </a:solidFill>
                <a:latin typeface="Calibri"/>
                <a:cs typeface="Calibri"/>
              </a:rPr>
              <a:t> </a:t>
            </a:r>
            <a:r>
              <a:rPr lang="en-US" sz="2800" spc="-15" dirty="0" err="1">
                <a:solidFill>
                  <a:srgbClr val="404040"/>
                </a:solidFill>
                <a:latin typeface="Calibri"/>
                <a:cs typeface="Calibri"/>
              </a:rPr>
              <a:t>cách</a:t>
            </a:r>
            <a:r>
              <a:rPr lang="en-US" sz="2800" spc="-15" dirty="0">
                <a:solidFill>
                  <a:srgbClr val="404040"/>
                </a:solidFill>
                <a:latin typeface="Calibri"/>
                <a:cs typeface="Calibri"/>
              </a:rPr>
              <a:t> </a:t>
            </a:r>
            <a:r>
              <a:rPr lang="en-US" sz="2800" spc="-15" dirty="0" err="1">
                <a:solidFill>
                  <a:srgbClr val="404040"/>
                </a:solidFill>
                <a:latin typeface="Calibri"/>
                <a:cs typeface="Calibri"/>
              </a:rPr>
              <a:t>đọc</a:t>
            </a:r>
            <a:r>
              <a:rPr lang="en-US" sz="2800" spc="-15" dirty="0">
                <a:solidFill>
                  <a:srgbClr val="404040"/>
                </a:solidFill>
                <a:latin typeface="Calibri"/>
                <a:cs typeface="Calibri"/>
              </a:rPr>
              <a:t> </a:t>
            </a:r>
            <a:r>
              <a:rPr lang="en-US" sz="2800" spc="-15" dirty="0" err="1">
                <a:solidFill>
                  <a:srgbClr val="404040"/>
                </a:solidFill>
                <a:latin typeface="Calibri"/>
                <a:cs typeface="Calibri"/>
              </a:rPr>
              <a:t>phim</a:t>
            </a:r>
            <a:r>
              <a:rPr lang="en-US" sz="2800" spc="-15" dirty="0">
                <a:solidFill>
                  <a:srgbClr val="404040"/>
                </a:solidFill>
                <a:latin typeface="Calibri"/>
                <a:cs typeface="Calibri"/>
              </a:rPr>
              <a:t> X </a:t>
            </a:r>
            <a:r>
              <a:rPr lang="en-US" sz="2800" spc="-15" dirty="0" err="1">
                <a:solidFill>
                  <a:srgbClr val="404040"/>
                </a:solidFill>
                <a:latin typeface="Calibri"/>
                <a:cs typeface="Calibri"/>
              </a:rPr>
              <a:t>quang</a:t>
            </a:r>
            <a:r>
              <a:rPr lang="en-US" sz="2800" spc="-15" dirty="0">
                <a:solidFill>
                  <a:srgbClr val="404040"/>
                </a:solidFill>
                <a:latin typeface="Calibri"/>
                <a:cs typeface="Calibri"/>
              </a:rPr>
              <a:t>.</a:t>
            </a:r>
          </a:p>
          <a:p>
            <a:pPr marL="12700">
              <a:lnSpc>
                <a:spcPct val="100000"/>
              </a:lnSpc>
              <a:spcBef>
                <a:spcPts val="605"/>
              </a:spcBef>
              <a:buClr>
                <a:srgbClr val="404040"/>
              </a:buClr>
              <a:tabLst>
                <a:tab pos="355600" algn="l"/>
              </a:tabLst>
            </a:pPr>
            <a:r>
              <a:rPr lang="en-US" sz="2800" spc="-15" dirty="0" err="1">
                <a:solidFill>
                  <a:srgbClr val="404040"/>
                </a:solidFill>
                <a:latin typeface="Calibri"/>
                <a:cs typeface="Calibri"/>
              </a:rPr>
              <a:t>Để</a:t>
            </a:r>
            <a:r>
              <a:rPr lang="en-US" sz="2800" spc="-15" dirty="0">
                <a:solidFill>
                  <a:srgbClr val="404040"/>
                </a:solidFill>
                <a:latin typeface="Calibri"/>
                <a:cs typeface="Calibri"/>
              </a:rPr>
              <a:t> </a:t>
            </a:r>
            <a:r>
              <a:rPr lang="en-US" sz="2800" spc="-15" dirty="0" err="1">
                <a:solidFill>
                  <a:srgbClr val="404040"/>
                </a:solidFill>
                <a:latin typeface="Calibri"/>
                <a:cs typeface="Calibri"/>
              </a:rPr>
              <a:t>đưa</a:t>
            </a:r>
            <a:r>
              <a:rPr lang="en-US" sz="2800" spc="-15" dirty="0">
                <a:solidFill>
                  <a:srgbClr val="404040"/>
                </a:solidFill>
                <a:latin typeface="Calibri"/>
                <a:cs typeface="Calibri"/>
              </a:rPr>
              <a:t> </a:t>
            </a:r>
            <a:r>
              <a:rPr lang="en-US" sz="2800" spc="-15" dirty="0" err="1">
                <a:solidFill>
                  <a:srgbClr val="404040"/>
                </a:solidFill>
                <a:latin typeface="Calibri"/>
                <a:cs typeface="Calibri"/>
              </a:rPr>
              <a:t>ra</a:t>
            </a:r>
            <a:r>
              <a:rPr lang="en-US" sz="2800" spc="-15" dirty="0">
                <a:solidFill>
                  <a:srgbClr val="404040"/>
                </a:solidFill>
                <a:latin typeface="Calibri"/>
                <a:cs typeface="Calibri"/>
              </a:rPr>
              <a:t> </a:t>
            </a:r>
            <a:r>
              <a:rPr lang="en-US" sz="2800" spc="-15" dirty="0" err="1">
                <a:solidFill>
                  <a:srgbClr val="404040"/>
                </a:solidFill>
                <a:latin typeface="Calibri"/>
                <a:cs typeface="Calibri"/>
              </a:rPr>
              <a:t>chẩn</a:t>
            </a:r>
            <a:r>
              <a:rPr lang="en-US" sz="2800" spc="-15" dirty="0">
                <a:solidFill>
                  <a:srgbClr val="404040"/>
                </a:solidFill>
                <a:latin typeface="Calibri"/>
                <a:cs typeface="Calibri"/>
              </a:rPr>
              <a:t> </a:t>
            </a:r>
            <a:r>
              <a:rPr lang="en-US" sz="2800" spc="-15" dirty="0" err="1">
                <a:solidFill>
                  <a:srgbClr val="404040"/>
                </a:solidFill>
                <a:latin typeface="Calibri"/>
                <a:cs typeface="Calibri"/>
              </a:rPr>
              <a:t>đoán</a:t>
            </a:r>
            <a:endParaRPr lang="en-US" sz="2800" spc="-15" dirty="0">
              <a:solidFill>
                <a:srgbClr val="404040"/>
              </a:solidFill>
              <a:latin typeface="Calibri"/>
              <a:cs typeface="Calibri"/>
            </a:endParaRPr>
          </a:p>
          <a:p>
            <a:pPr marL="355600" indent="-342900">
              <a:lnSpc>
                <a:spcPct val="100000"/>
              </a:lnSpc>
              <a:spcBef>
                <a:spcPts val="605"/>
              </a:spcBef>
              <a:buClr>
                <a:srgbClr val="404040"/>
              </a:buClr>
              <a:buFont typeface="Calibri"/>
              <a:buChar char="•"/>
              <a:tabLst>
                <a:tab pos="355600" algn="l"/>
              </a:tabLst>
            </a:pPr>
            <a:endParaRPr lang="en-US" sz="2800" spc="-15" dirty="0">
              <a:solidFill>
                <a:srgbClr val="404040"/>
              </a:solidFill>
              <a:latin typeface="Calibri"/>
              <a:cs typeface="Calibri"/>
            </a:endParaRPr>
          </a:p>
          <a:p>
            <a:pPr marL="12700">
              <a:lnSpc>
                <a:spcPct val="100000"/>
              </a:lnSpc>
              <a:spcBef>
                <a:spcPts val="605"/>
              </a:spcBef>
              <a:buClr>
                <a:srgbClr val="404040"/>
              </a:buClr>
              <a:tabLst>
                <a:tab pos="355600" algn="l"/>
              </a:tabLst>
            </a:pPr>
            <a:endParaRPr sz="2800" dirty="0">
              <a:latin typeface="Calibri"/>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AEA9A-5C9B-4CBD-9F44-28AEB19E84F4}"/>
              </a:ext>
            </a:extLst>
          </p:cNvPr>
          <p:cNvSpPr>
            <a:spLocks noGrp="1"/>
          </p:cNvSpPr>
          <p:nvPr>
            <p:ph type="title"/>
          </p:nvPr>
        </p:nvSpPr>
        <p:spPr>
          <a:xfrm>
            <a:off x="1678941" y="717799"/>
            <a:ext cx="5786117" cy="477054"/>
          </a:xfrm>
        </p:spPr>
        <p:txBody>
          <a:bodyPr/>
          <a:lstStyle/>
          <a:p>
            <a:r>
              <a:rPr lang="en-US" dirty="0"/>
              <a:t>Case 2</a:t>
            </a:r>
          </a:p>
        </p:txBody>
      </p:sp>
      <p:sp>
        <p:nvSpPr>
          <p:cNvPr id="3" name="Content Placeholder 2">
            <a:extLst>
              <a:ext uri="{FF2B5EF4-FFF2-40B4-BE49-F238E27FC236}">
                <a16:creationId xmlns:a16="http://schemas.microsoft.com/office/drawing/2014/main" id="{F05A0DF6-E4FC-40D3-80F7-6D38C488572F}"/>
              </a:ext>
            </a:extLst>
          </p:cNvPr>
          <p:cNvSpPr>
            <a:spLocks noGrp="1"/>
          </p:cNvSpPr>
          <p:nvPr>
            <p:ph idx="1"/>
          </p:nvPr>
        </p:nvSpPr>
        <p:spPr>
          <a:xfrm>
            <a:off x="628650" y="2226469"/>
            <a:ext cx="4135211" cy="2215991"/>
          </a:xfrm>
        </p:spPr>
        <p:txBody>
          <a:bodyPr/>
          <a:lstStyle/>
          <a:p>
            <a:r>
              <a:rPr lang="en-US" dirty="0" err="1"/>
              <a:t>Nhìn</a:t>
            </a:r>
            <a:r>
              <a:rPr lang="en-US" dirty="0"/>
              <a:t>:</a:t>
            </a:r>
          </a:p>
          <a:p>
            <a:r>
              <a:rPr lang="en-US" dirty="0" err="1"/>
              <a:t>Vai</a:t>
            </a:r>
            <a:r>
              <a:rPr lang="en-US" dirty="0"/>
              <a:t> P:</a:t>
            </a:r>
          </a:p>
          <a:p>
            <a:r>
              <a:rPr lang="en-US" dirty="0"/>
              <a:t>- </a:t>
            </a:r>
            <a:r>
              <a:rPr lang="en-US" dirty="0" err="1"/>
              <a:t>giảm</a:t>
            </a:r>
            <a:r>
              <a:rPr lang="en-US" dirty="0"/>
              <a:t> </a:t>
            </a:r>
            <a:r>
              <a:rPr lang="en-US" dirty="0" err="1"/>
              <a:t>đường</a:t>
            </a:r>
            <a:r>
              <a:rPr lang="en-US" dirty="0"/>
              <a:t> </a:t>
            </a:r>
            <a:r>
              <a:rPr lang="en-US" dirty="0" err="1"/>
              <a:t>cong</a:t>
            </a:r>
            <a:r>
              <a:rPr lang="en-US" dirty="0"/>
              <a:t> </a:t>
            </a:r>
            <a:r>
              <a:rPr lang="en-US" dirty="0" err="1"/>
              <a:t>vai</a:t>
            </a:r>
            <a:endParaRPr lang="en-US" dirty="0"/>
          </a:p>
          <a:p>
            <a:pPr>
              <a:buFontTx/>
              <a:buChar char="-"/>
            </a:pPr>
            <a:r>
              <a:rPr lang="en-US" dirty="0" err="1"/>
              <a:t>dấu</a:t>
            </a:r>
            <a:r>
              <a:rPr lang="en-US" dirty="0"/>
              <a:t> </a:t>
            </a:r>
            <a:r>
              <a:rPr lang="en-US" dirty="0" err="1"/>
              <a:t>vai</a:t>
            </a:r>
            <a:r>
              <a:rPr lang="en-US" dirty="0"/>
              <a:t> </a:t>
            </a:r>
            <a:r>
              <a:rPr lang="en-US" dirty="0" err="1"/>
              <a:t>vuông</a:t>
            </a:r>
            <a:endParaRPr lang="en-US" dirty="0"/>
          </a:p>
          <a:p>
            <a:pPr>
              <a:buFontTx/>
              <a:buChar char="-"/>
            </a:pPr>
            <a:r>
              <a:rPr lang="en-US" dirty="0" err="1"/>
              <a:t>mất</a:t>
            </a:r>
            <a:r>
              <a:rPr lang="en-US" dirty="0"/>
              <a:t> </a:t>
            </a:r>
            <a:r>
              <a:rPr lang="en-US" dirty="0" err="1"/>
              <a:t>rãnh</a:t>
            </a:r>
            <a:r>
              <a:rPr lang="en-US" dirty="0"/>
              <a:t> delta-</a:t>
            </a:r>
            <a:r>
              <a:rPr lang="en-US" dirty="0" err="1"/>
              <a:t>ngực</a:t>
            </a:r>
            <a:endParaRPr lang="en-US" dirty="0"/>
          </a:p>
          <a:p>
            <a:pPr>
              <a:buFontTx/>
              <a:buChar char="-"/>
            </a:pPr>
            <a:r>
              <a:rPr lang="en-US" dirty="0" err="1"/>
              <a:t>Đường</a:t>
            </a:r>
            <a:r>
              <a:rPr lang="en-US" dirty="0"/>
              <a:t> </a:t>
            </a:r>
            <a:r>
              <a:rPr lang="en-US" dirty="0" err="1"/>
              <a:t>nách</a:t>
            </a:r>
            <a:r>
              <a:rPr lang="en-US" dirty="0"/>
              <a:t> </a:t>
            </a:r>
            <a:r>
              <a:rPr lang="en-US" dirty="0" err="1"/>
              <a:t>trước</a:t>
            </a:r>
            <a:r>
              <a:rPr lang="en-US" dirty="0"/>
              <a:t> </a:t>
            </a:r>
            <a:r>
              <a:rPr lang="en-US" dirty="0" err="1"/>
              <a:t>thấp</a:t>
            </a:r>
            <a:r>
              <a:rPr lang="en-US" dirty="0"/>
              <a:t> </a:t>
            </a:r>
            <a:r>
              <a:rPr lang="en-US" dirty="0" err="1"/>
              <a:t>hơn</a:t>
            </a:r>
            <a:r>
              <a:rPr lang="en-US" dirty="0"/>
              <a:t> </a:t>
            </a:r>
            <a:r>
              <a:rPr lang="en-US" dirty="0" err="1"/>
              <a:t>vai</a:t>
            </a:r>
            <a:r>
              <a:rPr lang="en-US" dirty="0"/>
              <a:t> T</a:t>
            </a:r>
          </a:p>
          <a:p>
            <a:pPr>
              <a:buFontTx/>
              <a:buChar char="-"/>
            </a:pPr>
            <a:endParaRPr lang="en-US" dirty="0"/>
          </a:p>
          <a:p>
            <a:pPr>
              <a:buFontTx/>
              <a:buChar char="-"/>
            </a:pPr>
            <a:endParaRPr lang="en-US" dirty="0"/>
          </a:p>
        </p:txBody>
      </p:sp>
      <p:pic>
        <p:nvPicPr>
          <p:cNvPr id="5" name="Picture 4">
            <a:extLst>
              <a:ext uri="{FF2B5EF4-FFF2-40B4-BE49-F238E27FC236}">
                <a16:creationId xmlns:a16="http://schemas.microsoft.com/office/drawing/2014/main" id="{3977B28D-9425-4A47-B5A3-BDA4E19EBDAB}"/>
              </a:ext>
            </a:extLst>
          </p:cNvPr>
          <p:cNvPicPr>
            <a:picLocks noChangeAspect="1"/>
          </p:cNvPicPr>
          <p:nvPr/>
        </p:nvPicPr>
        <p:blipFill>
          <a:blip r:embed="rId2"/>
          <a:stretch>
            <a:fillRect/>
          </a:stretch>
        </p:blipFill>
        <p:spPr>
          <a:xfrm>
            <a:off x="5150820" y="1928645"/>
            <a:ext cx="3162097" cy="1805646"/>
          </a:xfrm>
          <a:prstGeom prst="rect">
            <a:avLst/>
          </a:prstGeom>
        </p:spPr>
      </p:pic>
      <p:pic>
        <p:nvPicPr>
          <p:cNvPr id="7" name="Picture 6">
            <a:extLst>
              <a:ext uri="{FF2B5EF4-FFF2-40B4-BE49-F238E27FC236}">
                <a16:creationId xmlns:a16="http://schemas.microsoft.com/office/drawing/2014/main" id="{B3506628-FEA6-48D4-9BE3-79AB15F21E3E}"/>
              </a:ext>
            </a:extLst>
          </p:cNvPr>
          <p:cNvPicPr>
            <a:picLocks noChangeAspect="1"/>
          </p:cNvPicPr>
          <p:nvPr/>
        </p:nvPicPr>
        <p:blipFill>
          <a:blip r:embed="rId3"/>
          <a:stretch>
            <a:fillRect/>
          </a:stretch>
        </p:blipFill>
        <p:spPr>
          <a:xfrm>
            <a:off x="5150820" y="3807770"/>
            <a:ext cx="3364530" cy="1894644"/>
          </a:xfrm>
          <a:prstGeom prst="rect">
            <a:avLst/>
          </a:prstGeom>
        </p:spPr>
      </p:pic>
    </p:spTree>
    <p:extLst>
      <p:ext uri="{BB962C8B-B14F-4D97-AF65-F5344CB8AC3E}">
        <p14:creationId xmlns:p14="http://schemas.microsoft.com/office/powerpoint/2010/main" val="2305455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615827"/>
          </a:xfrm>
        </p:spPr>
        <p:txBody>
          <a:bodyPr/>
          <a:lstStyle/>
          <a:p>
            <a:pPr>
              <a:lnSpc>
                <a:spcPct val="150000"/>
              </a:lnSpc>
            </a:pPr>
            <a:r>
              <a:rPr lang="en-US" sz="3600" dirty="0">
                <a:latin typeface="Arial"/>
                <a:cs typeface="Arial"/>
              </a:rPr>
              <a:t>	</a:t>
            </a:r>
            <a:r>
              <a:rPr lang="en-US" sz="3600" dirty="0" err="1">
                <a:latin typeface="Arial"/>
                <a:cs typeface="Arial"/>
              </a:rPr>
              <a:t>Khám</a:t>
            </a:r>
            <a:r>
              <a:rPr lang="en-US" sz="3600" dirty="0">
                <a:latin typeface="Arial"/>
                <a:cs typeface="Arial"/>
              </a:rPr>
              <a:t> LS </a:t>
            </a:r>
            <a:r>
              <a:rPr lang="en-US" sz="3600" dirty="0" err="1">
                <a:latin typeface="Arial"/>
                <a:cs typeface="Arial"/>
              </a:rPr>
              <a:t>bn</a:t>
            </a:r>
            <a:r>
              <a:rPr lang="en-US" sz="3600" dirty="0">
                <a:latin typeface="Arial"/>
                <a:cs typeface="Arial"/>
              </a:rPr>
              <a:t> </a:t>
            </a:r>
            <a:r>
              <a:rPr lang="en-US" sz="3600" dirty="0" err="1">
                <a:latin typeface="Arial"/>
                <a:cs typeface="Arial"/>
              </a:rPr>
              <a:t>này</a:t>
            </a:r>
            <a:r>
              <a:rPr lang="en-US" sz="3600" dirty="0">
                <a:latin typeface="Arial"/>
                <a:cs typeface="Arial"/>
              </a:rPr>
              <a:t> </a:t>
            </a:r>
            <a:r>
              <a:rPr lang="en-US" sz="3600" dirty="0" err="1">
                <a:latin typeface="Arial"/>
                <a:cs typeface="Arial"/>
              </a:rPr>
              <a:t>bạn</a:t>
            </a:r>
            <a:r>
              <a:rPr lang="en-US" sz="3600" dirty="0">
                <a:latin typeface="Arial"/>
                <a:cs typeface="Arial"/>
              </a:rPr>
              <a:t> </a:t>
            </a:r>
            <a:r>
              <a:rPr lang="en-US" sz="3600" dirty="0" err="1">
                <a:latin typeface="Arial"/>
                <a:cs typeface="Arial"/>
              </a:rPr>
              <a:t>sẽ</a:t>
            </a:r>
            <a:r>
              <a:rPr lang="en-US" sz="3600" dirty="0">
                <a:latin typeface="Arial"/>
                <a:cs typeface="Arial"/>
              </a:rPr>
              <a:t> </a:t>
            </a:r>
            <a:r>
              <a:rPr lang="en-US" sz="3600" dirty="0" err="1">
                <a:latin typeface="Arial"/>
                <a:cs typeface="Arial"/>
              </a:rPr>
              <a:t>chú</a:t>
            </a:r>
            <a:r>
              <a:rPr lang="en-US" sz="3600" dirty="0">
                <a:latin typeface="Arial"/>
                <a:cs typeface="Arial"/>
              </a:rPr>
              <a:t> </a:t>
            </a:r>
            <a:r>
              <a:rPr lang="en-US" sz="3600" dirty="0" err="1">
                <a:latin typeface="Arial"/>
                <a:cs typeface="Arial"/>
              </a:rPr>
              <a:t>ý</a:t>
            </a:r>
            <a:r>
              <a:rPr lang="en-US" sz="3600" dirty="0">
                <a:latin typeface="Arial"/>
                <a:cs typeface="Arial"/>
              </a:rPr>
              <a:t> </a:t>
            </a:r>
            <a:r>
              <a:rPr lang="en-US" sz="3600" dirty="0" err="1">
                <a:latin typeface="Arial"/>
                <a:cs typeface="Arial"/>
              </a:rPr>
              <a:t>các</a:t>
            </a:r>
            <a:r>
              <a:rPr lang="en-US" sz="3600" dirty="0">
                <a:latin typeface="Arial"/>
                <a:cs typeface="Arial"/>
              </a:rPr>
              <a:t> </a:t>
            </a:r>
            <a:r>
              <a:rPr lang="en-US" sz="3600" dirty="0" err="1">
                <a:latin typeface="Arial"/>
                <a:cs typeface="Arial"/>
              </a:rPr>
              <a:t>dấu</a:t>
            </a:r>
            <a:r>
              <a:rPr lang="en-US" sz="3600" dirty="0">
                <a:latin typeface="Arial"/>
                <a:cs typeface="Arial"/>
              </a:rPr>
              <a:t> </a:t>
            </a:r>
            <a:r>
              <a:rPr lang="en-US" sz="3600" dirty="0" err="1">
                <a:latin typeface="Arial"/>
                <a:cs typeface="Arial"/>
              </a:rPr>
              <a:t>hiệu</a:t>
            </a:r>
            <a:r>
              <a:rPr lang="en-US" sz="3600" dirty="0">
                <a:latin typeface="Arial"/>
                <a:cs typeface="Arial"/>
              </a:rPr>
              <a:t> LS </a:t>
            </a:r>
            <a:r>
              <a:rPr lang="en-US" sz="3600" dirty="0" err="1">
                <a:latin typeface="Arial"/>
                <a:cs typeface="Arial"/>
              </a:rPr>
              <a:t>nào</a:t>
            </a:r>
            <a:r>
              <a:rPr lang="en-US" sz="3600" dirty="0">
                <a:latin typeface="Arial"/>
                <a:cs typeface="Arial"/>
              </a:rPr>
              <a:t>?</a:t>
            </a:r>
          </a:p>
        </p:txBody>
      </p:sp>
    </p:spTree>
    <p:extLst>
      <p:ext uri="{BB962C8B-B14F-4D97-AF65-F5344CB8AC3E}">
        <p14:creationId xmlns:p14="http://schemas.microsoft.com/office/powerpoint/2010/main" val="86477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13AFF-2AE0-44DC-BD75-1990F7D2AFEB}"/>
              </a:ext>
            </a:extLst>
          </p:cNvPr>
          <p:cNvSpPr>
            <a:spLocks noGrp="1"/>
          </p:cNvSpPr>
          <p:nvPr>
            <p:ph type="title"/>
          </p:nvPr>
        </p:nvSpPr>
        <p:spPr>
          <a:xfrm>
            <a:off x="1678941" y="717799"/>
            <a:ext cx="5786117" cy="477054"/>
          </a:xfrm>
        </p:spPr>
        <p:txBody>
          <a:bodyPr/>
          <a:lstStyle/>
          <a:p>
            <a:r>
              <a:rPr lang="en-US" dirty="0"/>
              <a:t>Case 2</a:t>
            </a:r>
          </a:p>
        </p:txBody>
      </p:sp>
      <p:sp>
        <p:nvSpPr>
          <p:cNvPr id="3" name="Content Placeholder 2">
            <a:extLst>
              <a:ext uri="{FF2B5EF4-FFF2-40B4-BE49-F238E27FC236}">
                <a16:creationId xmlns:a16="http://schemas.microsoft.com/office/drawing/2014/main" id="{33C3F0AF-A5AA-4C28-AB53-85E4A037FE72}"/>
              </a:ext>
            </a:extLst>
          </p:cNvPr>
          <p:cNvSpPr>
            <a:spLocks noGrp="1"/>
          </p:cNvSpPr>
          <p:nvPr>
            <p:ph idx="1"/>
          </p:nvPr>
        </p:nvSpPr>
        <p:spPr>
          <a:xfrm>
            <a:off x="401956" y="2140836"/>
            <a:ext cx="6054089" cy="1384995"/>
          </a:xfrm>
        </p:spPr>
        <p:txBody>
          <a:bodyPr/>
          <a:lstStyle/>
          <a:p>
            <a:r>
              <a:rPr lang="en-US" dirty="0" err="1"/>
              <a:t>Các</a:t>
            </a:r>
            <a:r>
              <a:rPr lang="en-US" dirty="0"/>
              <a:t> </a:t>
            </a:r>
            <a:r>
              <a:rPr lang="en-US" dirty="0" err="1"/>
              <a:t>dấu</a:t>
            </a:r>
            <a:r>
              <a:rPr lang="en-US" dirty="0"/>
              <a:t> </a:t>
            </a:r>
            <a:r>
              <a:rPr lang="en-US" dirty="0" err="1"/>
              <a:t>hiêu</a:t>
            </a:r>
            <a:r>
              <a:rPr lang="en-US" dirty="0"/>
              <a:t> </a:t>
            </a:r>
            <a:r>
              <a:rPr lang="en-US" dirty="0" err="1"/>
              <a:t>lâm</a:t>
            </a:r>
            <a:r>
              <a:rPr lang="en-US" dirty="0"/>
              <a:t> </a:t>
            </a:r>
            <a:r>
              <a:rPr lang="en-US" dirty="0" err="1"/>
              <a:t>sàng</a:t>
            </a:r>
            <a:r>
              <a:rPr lang="en-US" dirty="0"/>
              <a:t> </a:t>
            </a:r>
            <a:r>
              <a:rPr lang="en-US" dirty="0" err="1"/>
              <a:t>cần</a:t>
            </a:r>
            <a:r>
              <a:rPr lang="en-US" dirty="0"/>
              <a:t> </a:t>
            </a:r>
            <a:r>
              <a:rPr lang="en-US" dirty="0" err="1"/>
              <a:t>chú</a:t>
            </a:r>
            <a:r>
              <a:rPr lang="en-US" dirty="0"/>
              <a:t> ý</a:t>
            </a:r>
          </a:p>
          <a:p>
            <a:pPr>
              <a:buFontTx/>
              <a:buChar char="-"/>
            </a:pPr>
            <a:r>
              <a:rPr lang="en-US" dirty="0" err="1"/>
              <a:t>dấu</a:t>
            </a:r>
            <a:r>
              <a:rPr lang="en-US" dirty="0"/>
              <a:t> </a:t>
            </a:r>
            <a:r>
              <a:rPr lang="en-US" dirty="0" err="1"/>
              <a:t>lò</a:t>
            </a:r>
            <a:r>
              <a:rPr lang="en-US" dirty="0"/>
              <a:t> xo, ổ </a:t>
            </a:r>
            <a:r>
              <a:rPr lang="en-US" dirty="0" err="1"/>
              <a:t>khớp</a:t>
            </a:r>
            <a:r>
              <a:rPr lang="en-US" dirty="0"/>
              <a:t> </a:t>
            </a:r>
            <a:r>
              <a:rPr lang="en-US" dirty="0" err="1"/>
              <a:t>rỗng</a:t>
            </a:r>
            <a:endParaRPr lang="en-US" dirty="0"/>
          </a:p>
          <a:p>
            <a:pPr>
              <a:buFontTx/>
              <a:buChar char="-"/>
            </a:pPr>
            <a:r>
              <a:rPr lang="en-US" dirty="0" err="1"/>
              <a:t>Dấu</a:t>
            </a:r>
            <a:r>
              <a:rPr lang="en-US" dirty="0"/>
              <a:t> </a:t>
            </a:r>
            <a:r>
              <a:rPr lang="en-US" dirty="0" err="1"/>
              <a:t>cầu</a:t>
            </a:r>
            <a:r>
              <a:rPr lang="en-US" dirty="0"/>
              <a:t> </a:t>
            </a:r>
            <a:r>
              <a:rPr lang="en-US" dirty="0" err="1"/>
              <a:t>vai</a:t>
            </a:r>
            <a:r>
              <a:rPr lang="en-US" dirty="0"/>
              <a:t> </a:t>
            </a:r>
            <a:r>
              <a:rPr lang="en-US" dirty="0" err="1"/>
              <a:t>quân</a:t>
            </a:r>
            <a:r>
              <a:rPr lang="en-US" dirty="0"/>
              <a:t> </a:t>
            </a:r>
            <a:r>
              <a:rPr lang="en-US" dirty="0" err="1"/>
              <a:t>đội</a:t>
            </a:r>
            <a:r>
              <a:rPr lang="en-US" dirty="0"/>
              <a:t> (</a:t>
            </a:r>
            <a:r>
              <a:rPr lang="en-US" dirty="0" err="1"/>
              <a:t>mất</a:t>
            </a:r>
            <a:r>
              <a:rPr lang="en-US" dirty="0"/>
              <a:t> </a:t>
            </a:r>
            <a:r>
              <a:rPr lang="en-US" dirty="0" err="1"/>
              <a:t>cảm</a:t>
            </a:r>
            <a:r>
              <a:rPr lang="en-US" dirty="0"/>
              <a:t> </a:t>
            </a:r>
            <a:r>
              <a:rPr lang="en-US" dirty="0" err="1"/>
              <a:t>giác</a:t>
            </a:r>
            <a:r>
              <a:rPr lang="en-US" dirty="0"/>
              <a:t> </a:t>
            </a:r>
            <a:r>
              <a:rPr lang="en-US" dirty="0" err="1"/>
              <a:t>vùng</a:t>
            </a:r>
            <a:r>
              <a:rPr lang="en-US" dirty="0"/>
              <a:t> </a:t>
            </a:r>
            <a:r>
              <a:rPr lang="en-US" dirty="0" err="1"/>
              <a:t>trên</a:t>
            </a:r>
            <a:r>
              <a:rPr lang="en-US" dirty="0"/>
              <a:t> </a:t>
            </a:r>
            <a:r>
              <a:rPr lang="en-US" dirty="0" err="1"/>
              <a:t>ngoài</a:t>
            </a:r>
            <a:r>
              <a:rPr lang="en-US" dirty="0"/>
              <a:t> </a:t>
            </a:r>
            <a:r>
              <a:rPr lang="en-US" dirty="0" err="1"/>
              <a:t>vai</a:t>
            </a:r>
            <a:r>
              <a:rPr lang="en-US" dirty="0"/>
              <a:t>)</a:t>
            </a:r>
          </a:p>
          <a:p>
            <a:pPr>
              <a:buFontTx/>
              <a:buChar char="-"/>
            </a:pPr>
            <a:r>
              <a:rPr lang="en-US" dirty="0" err="1"/>
              <a:t>Bắt</a:t>
            </a:r>
            <a:r>
              <a:rPr lang="en-US" dirty="0"/>
              <a:t> </a:t>
            </a:r>
            <a:r>
              <a:rPr lang="en-US" dirty="0" err="1"/>
              <a:t>mạch</a:t>
            </a:r>
            <a:r>
              <a:rPr lang="en-US" dirty="0"/>
              <a:t> quay, </a:t>
            </a:r>
            <a:r>
              <a:rPr lang="en-US" dirty="0" err="1"/>
              <a:t>trụ</a:t>
            </a:r>
            <a:r>
              <a:rPr lang="en-US" dirty="0"/>
              <a:t> P</a:t>
            </a:r>
          </a:p>
          <a:p>
            <a:pPr>
              <a:buFontTx/>
              <a:buChar char="-"/>
            </a:pPr>
            <a:endParaRPr lang="en-US" dirty="0"/>
          </a:p>
        </p:txBody>
      </p:sp>
    </p:spTree>
    <p:extLst>
      <p:ext uri="{BB962C8B-B14F-4D97-AF65-F5344CB8AC3E}">
        <p14:creationId xmlns:p14="http://schemas.microsoft.com/office/powerpoint/2010/main" val="1716940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a:t>X </a:t>
            </a:r>
            <a:r>
              <a:rPr lang="en-US" dirty="0" err="1"/>
              <a:t>quang</a:t>
            </a:r>
            <a:endParaRPr lang="en-US" dirty="0"/>
          </a:p>
        </p:txBody>
      </p:sp>
      <p:pic>
        <p:nvPicPr>
          <p:cNvPr id="3" name="Picture 2"/>
          <p:cNvPicPr>
            <a:picLocks noChangeAspect="1"/>
          </p:cNvPicPr>
          <p:nvPr/>
        </p:nvPicPr>
        <p:blipFill>
          <a:blip r:embed="rId2"/>
          <a:stretch>
            <a:fillRect/>
          </a:stretch>
        </p:blipFill>
        <p:spPr>
          <a:xfrm>
            <a:off x="1447800" y="1447800"/>
            <a:ext cx="6159500" cy="4738077"/>
          </a:xfrm>
          <a:prstGeom prst="rect">
            <a:avLst/>
          </a:prstGeom>
        </p:spPr>
      </p:pic>
    </p:spTree>
    <p:extLst>
      <p:ext uri="{BB962C8B-B14F-4D97-AF65-F5344CB8AC3E}">
        <p14:creationId xmlns:p14="http://schemas.microsoft.com/office/powerpoint/2010/main" val="2791962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2549416"/>
          </a:xfrm>
        </p:spPr>
        <p:txBody>
          <a:bodyPr/>
          <a:lstStyle/>
          <a:p>
            <a:pPr marL="457200" indent="-457200" algn="just">
              <a:lnSpc>
                <a:spcPct val="150000"/>
              </a:lnSpc>
              <a:buFontTx/>
              <a:buChar char="-"/>
            </a:pPr>
            <a:r>
              <a:rPr lang="en-US" sz="2800" dirty="0" err="1">
                <a:latin typeface="Arial"/>
                <a:cs typeface="Arial"/>
              </a:rPr>
              <a:t>Bạn</a:t>
            </a:r>
            <a:r>
              <a:rPr lang="en-US" sz="2800" dirty="0">
                <a:latin typeface="Arial"/>
                <a:cs typeface="Arial"/>
              </a:rPr>
              <a:t> </a:t>
            </a:r>
            <a:r>
              <a:rPr lang="en-US" sz="2800" dirty="0" err="1">
                <a:latin typeface="Arial"/>
                <a:cs typeface="Arial"/>
              </a:rPr>
              <a:t>hãy</a:t>
            </a:r>
            <a:r>
              <a:rPr lang="en-US" sz="2800" dirty="0">
                <a:latin typeface="Arial"/>
                <a:cs typeface="Arial"/>
              </a:rPr>
              <a:t> </a:t>
            </a:r>
            <a:r>
              <a:rPr lang="en-US" sz="2800" dirty="0" err="1">
                <a:latin typeface="Arial"/>
                <a:cs typeface="Arial"/>
              </a:rPr>
              <a:t>đọc</a:t>
            </a:r>
            <a:r>
              <a:rPr lang="en-US" sz="2800" dirty="0">
                <a:latin typeface="Arial"/>
                <a:cs typeface="Arial"/>
              </a:rPr>
              <a:t> </a:t>
            </a:r>
            <a:r>
              <a:rPr lang="en-US" sz="2800" dirty="0" err="1">
                <a:latin typeface="Arial"/>
                <a:cs typeface="Arial"/>
              </a:rPr>
              <a:t>phim</a:t>
            </a:r>
            <a:r>
              <a:rPr lang="en-US" sz="2800" dirty="0">
                <a:latin typeface="Arial"/>
                <a:cs typeface="Arial"/>
              </a:rPr>
              <a:t>?</a:t>
            </a:r>
          </a:p>
          <a:p>
            <a:pPr marL="457200" indent="-457200" algn="just">
              <a:lnSpc>
                <a:spcPct val="150000"/>
              </a:lnSpc>
              <a:buFontTx/>
              <a:buChar char="-"/>
            </a:pPr>
            <a:r>
              <a:rPr lang="en-US" sz="2800" dirty="0" err="1">
                <a:latin typeface="Arial"/>
                <a:cs typeface="Arial"/>
              </a:rPr>
              <a:t>Còn</a:t>
            </a:r>
            <a:r>
              <a:rPr lang="en-US" sz="2800" dirty="0">
                <a:latin typeface="Arial"/>
                <a:cs typeface="Arial"/>
              </a:rPr>
              <a:t> </a:t>
            </a:r>
            <a:r>
              <a:rPr lang="en-US" sz="2800" dirty="0" err="1">
                <a:latin typeface="Arial"/>
                <a:cs typeface="Arial"/>
              </a:rPr>
              <a:t>thiếu</a:t>
            </a:r>
            <a:r>
              <a:rPr lang="en-US" sz="2800" dirty="0">
                <a:latin typeface="Arial"/>
                <a:cs typeface="Arial"/>
              </a:rPr>
              <a:t> </a:t>
            </a:r>
            <a:r>
              <a:rPr lang="en-US" sz="2800" dirty="0" err="1">
                <a:latin typeface="Arial"/>
                <a:cs typeface="Arial"/>
              </a:rPr>
              <a:t>phim</a:t>
            </a:r>
            <a:r>
              <a:rPr lang="en-US" sz="2800" dirty="0">
                <a:latin typeface="Arial"/>
                <a:cs typeface="Arial"/>
              </a:rPr>
              <a:t> </a:t>
            </a:r>
            <a:r>
              <a:rPr lang="en-US" sz="2800" dirty="0" err="1">
                <a:latin typeface="Arial"/>
                <a:cs typeface="Arial"/>
              </a:rPr>
              <a:t>nghiêng</a:t>
            </a:r>
            <a:r>
              <a:rPr lang="en-US" sz="2800" dirty="0">
                <a:latin typeface="Arial"/>
                <a:cs typeface="Arial"/>
              </a:rPr>
              <a:t> </a:t>
            </a:r>
            <a:r>
              <a:rPr lang="en-US" sz="2800" dirty="0" err="1">
                <a:latin typeface="Arial"/>
                <a:cs typeface="Arial"/>
              </a:rPr>
              <a:t>chữ</a:t>
            </a:r>
            <a:r>
              <a:rPr lang="en-US" sz="2800" dirty="0">
                <a:latin typeface="Arial"/>
                <a:cs typeface="Arial"/>
              </a:rPr>
              <a:t> Y. </a:t>
            </a:r>
            <a:r>
              <a:rPr lang="en-US" sz="2800" dirty="0" err="1">
                <a:latin typeface="Arial"/>
                <a:cs typeface="Arial"/>
              </a:rPr>
              <a:t>Dựa</a:t>
            </a:r>
            <a:r>
              <a:rPr lang="en-US" sz="2800" dirty="0">
                <a:latin typeface="Arial"/>
                <a:cs typeface="Arial"/>
              </a:rPr>
              <a:t> </a:t>
            </a:r>
            <a:r>
              <a:rPr lang="en-US" sz="2800" dirty="0" err="1">
                <a:latin typeface="Arial"/>
                <a:cs typeface="Arial"/>
              </a:rPr>
              <a:t>vào</a:t>
            </a:r>
            <a:r>
              <a:rPr lang="en-US" sz="2800" dirty="0">
                <a:latin typeface="Arial"/>
                <a:cs typeface="Arial"/>
              </a:rPr>
              <a:t> </a:t>
            </a:r>
            <a:r>
              <a:rPr lang="en-US" sz="2800" dirty="0" err="1">
                <a:latin typeface="Arial"/>
                <a:cs typeface="Arial"/>
              </a:rPr>
              <a:t>khám</a:t>
            </a:r>
            <a:r>
              <a:rPr lang="en-US" sz="2800" dirty="0">
                <a:latin typeface="Arial"/>
                <a:cs typeface="Arial"/>
              </a:rPr>
              <a:t> LS </a:t>
            </a:r>
            <a:r>
              <a:rPr lang="en-US" sz="2800" dirty="0" err="1">
                <a:latin typeface="Arial"/>
                <a:cs typeface="Arial"/>
              </a:rPr>
              <a:t>và</a:t>
            </a:r>
            <a:r>
              <a:rPr lang="en-US" sz="2800" dirty="0">
                <a:latin typeface="Arial"/>
                <a:cs typeface="Arial"/>
              </a:rPr>
              <a:t> X </a:t>
            </a:r>
            <a:r>
              <a:rPr lang="en-US" sz="2800" dirty="0" err="1">
                <a:latin typeface="Arial"/>
                <a:cs typeface="Arial"/>
              </a:rPr>
              <a:t>quang</a:t>
            </a:r>
            <a:r>
              <a:rPr lang="en-US" sz="2800" dirty="0">
                <a:latin typeface="Arial"/>
                <a:cs typeface="Arial"/>
              </a:rPr>
              <a:t> </a:t>
            </a:r>
            <a:r>
              <a:rPr lang="en-US" sz="2800" dirty="0" err="1">
                <a:latin typeface="Arial"/>
                <a:cs typeface="Arial"/>
              </a:rPr>
              <a:t>thẳng</a:t>
            </a:r>
            <a:r>
              <a:rPr lang="en-US" sz="2800" dirty="0">
                <a:latin typeface="Arial"/>
                <a:cs typeface="Arial"/>
              </a:rPr>
              <a:t> </a:t>
            </a:r>
            <a:r>
              <a:rPr lang="en-US" sz="2800" dirty="0" err="1">
                <a:latin typeface="Arial"/>
                <a:cs typeface="Arial"/>
              </a:rPr>
              <a:t>thường</a:t>
            </a:r>
            <a:r>
              <a:rPr lang="en-US" sz="2800" dirty="0">
                <a:latin typeface="Arial"/>
                <a:cs typeface="Arial"/>
              </a:rPr>
              <a:t> qui </a:t>
            </a:r>
            <a:r>
              <a:rPr lang="en-US" sz="2800" dirty="0" err="1">
                <a:latin typeface="Arial"/>
                <a:cs typeface="Arial"/>
              </a:rPr>
              <a:t>thì</a:t>
            </a:r>
            <a:r>
              <a:rPr lang="en-US" sz="2800" dirty="0">
                <a:latin typeface="Arial"/>
                <a:cs typeface="Arial"/>
              </a:rPr>
              <a:t> </a:t>
            </a:r>
            <a:r>
              <a:rPr lang="en-US" sz="2800" dirty="0" err="1">
                <a:latin typeface="Arial"/>
                <a:cs typeface="Arial"/>
              </a:rPr>
              <a:t>không</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chụp</a:t>
            </a:r>
            <a:r>
              <a:rPr lang="en-US" sz="2800" dirty="0">
                <a:latin typeface="Arial"/>
                <a:cs typeface="Arial"/>
              </a:rPr>
              <a:t> </a:t>
            </a:r>
            <a:r>
              <a:rPr lang="en-US" sz="2800" dirty="0" err="1">
                <a:latin typeface="Arial"/>
                <a:cs typeface="Arial"/>
              </a:rPr>
              <a:t>phim</a:t>
            </a:r>
            <a:r>
              <a:rPr lang="en-US" sz="2800" dirty="0">
                <a:latin typeface="Arial"/>
                <a:cs typeface="Arial"/>
              </a:rPr>
              <a:t> </a:t>
            </a:r>
            <a:r>
              <a:rPr lang="en-US" sz="2800" dirty="0" err="1">
                <a:latin typeface="Arial"/>
                <a:cs typeface="Arial"/>
              </a:rPr>
              <a:t>nghiêng</a:t>
            </a:r>
            <a:r>
              <a:rPr lang="en-US" sz="2800" dirty="0">
                <a:latin typeface="Arial"/>
                <a:cs typeface="Arial"/>
              </a:rPr>
              <a:t> </a:t>
            </a:r>
            <a:r>
              <a:rPr lang="en-US" sz="2800" dirty="0" err="1">
                <a:latin typeface="Arial"/>
                <a:cs typeface="Arial"/>
              </a:rPr>
              <a:t>này</a:t>
            </a:r>
            <a:r>
              <a:rPr lang="en-US" sz="2800" dirty="0">
                <a:latin typeface="Arial"/>
                <a:cs typeface="Arial"/>
              </a:rPr>
              <a:t> </a:t>
            </a:r>
            <a:r>
              <a:rPr lang="en-US" sz="2800" dirty="0" err="1">
                <a:latin typeface="Arial"/>
                <a:cs typeface="Arial"/>
              </a:rPr>
              <a:t>được</a:t>
            </a:r>
            <a:r>
              <a:rPr lang="en-US" sz="2800" dirty="0">
                <a:latin typeface="Arial"/>
                <a:cs typeface="Arial"/>
              </a:rPr>
              <a:t> </a:t>
            </a:r>
            <a:r>
              <a:rPr lang="en-US" sz="2800" dirty="0" err="1">
                <a:latin typeface="Arial"/>
                <a:cs typeface="Arial"/>
              </a:rPr>
              <a:t>không</a:t>
            </a:r>
            <a:r>
              <a:rPr lang="en-US" sz="2800" dirty="0">
                <a:latin typeface="Arial"/>
                <a:cs typeface="Arial"/>
              </a:rPr>
              <a:t>?</a:t>
            </a:r>
          </a:p>
        </p:txBody>
      </p:sp>
    </p:spTree>
    <p:extLst>
      <p:ext uri="{BB962C8B-B14F-4D97-AF65-F5344CB8AC3E}">
        <p14:creationId xmlns:p14="http://schemas.microsoft.com/office/powerpoint/2010/main" val="13179961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CA32D-5CC5-47EB-A53F-0075C24410E7}"/>
              </a:ext>
            </a:extLst>
          </p:cNvPr>
          <p:cNvSpPr>
            <a:spLocks noGrp="1"/>
          </p:cNvSpPr>
          <p:nvPr>
            <p:ph type="title"/>
          </p:nvPr>
        </p:nvSpPr>
        <p:spPr>
          <a:xfrm>
            <a:off x="1678941" y="717799"/>
            <a:ext cx="5786117" cy="477054"/>
          </a:xfrm>
        </p:spPr>
        <p:txBody>
          <a:bodyPr/>
          <a:lstStyle/>
          <a:p>
            <a:r>
              <a:rPr lang="en-US" dirty="0"/>
              <a:t>Case 2</a:t>
            </a:r>
          </a:p>
        </p:txBody>
      </p:sp>
      <p:sp>
        <p:nvSpPr>
          <p:cNvPr id="3" name="Content Placeholder 2">
            <a:extLst>
              <a:ext uri="{FF2B5EF4-FFF2-40B4-BE49-F238E27FC236}">
                <a16:creationId xmlns:a16="http://schemas.microsoft.com/office/drawing/2014/main" id="{25C34F1B-390A-4993-99B1-7036E01CA9A9}"/>
              </a:ext>
            </a:extLst>
          </p:cNvPr>
          <p:cNvSpPr>
            <a:spLocks noGrp="1"/>
          </p:cNvSpPr>
          <p:nvPr>
            <p:ph idx="1"/>
          </p:nvPr>
        </p:nvSpPr>
        <p:spPr>
          <a:xfrm>
            <a:off x="628650" y="2226469"/>
            <a:ext cx="4122965" cy="1661993"/>
          </a:xfrm>
        </p:spPr>
        <p:txBody>
          <a:bodyPr/>
          <a:lstStyle/>
          <a:p>
            <a:r>
              <a:rPr lang="en-US" dirty="0" err="1"/>
              <a:t>Xquang</a:t>
            </a:r>
            <a:r>
              <a:rPr lang="en-US" dirty="0"/>
              <a:t>:</a:t>
            </a:r>
          </a:p>
          <a:p>
            <a:pPr>
              <a:buFontTx/>
              <a:buChar char="-"/>
            </a:pPr>
            <a:r>
              <a:rPr lang="en-US" dirty="0" err="1"/>
              <a:t>trật</a:t>
            </a:r>
            <a:r>
              <a:rPr lang="en-US" dirty="0"/>
              <a:t> </a:t>
            </a:r>
            <a:r>
              <a:rPr lang="en-US" dirty="0" err="1"/>
              <a:t>khớp</a:t>
            </a:r>
            <a:r>
              <a:rPr lang="en-US" dirty="0"/>
              <a:t> </a:t>
            </a:r>
            <a:r>
              <a:rPr lang="en-US" dirty="0" err="1"/>
              <a:t>vai</a:t>
            </a:r>
            <a:r>
              <a:rPr lang="en-US" dirty="0"/>
              <a:t> P </a:t>
            </a:r>
            <a:r>
              <a:rPr lang="en-US" dirty="0" err="1"/>
              <a:t>xuống</a:t>
            </a:r>
            <a:r>
              <a:rPr lang="en-US" dirty="0"/>
              <a:t> </a:t>
            </a:r>
            <a:r>
              <a:rPr lang="en-US" dirty="0" err="1"/>
              <a:t>dưới</a:t>
            </a:r>
            <a:endParaRPr lang="en-US" dirty="0"/>
          </a:p>
          <a:p>
            <a:r>
              <a:rPr lang="en-US" dirty="0" err="1"/>
              <a:t>Dựa</a:t>
            </a:r>
            <a:r>
              <a:rPr lang="en-US" dirty="0"/>
              <a:t> </a:t>
            </a:r>
            <a:r>
              <a:rPr lang="en-US" dirty="0" err="1"/>
              <a:t>vào</a:t>
            </a:r>
            <a:r>
              <a:rPr lang="en-US" dirty="0"/>
              <a:t> </a:t>
            </a:r>
            <a:r>
              <a:rPr lang="en-US" dirty="0" err="1"/>
              <a:t>cơ</a:t>
            </a:r>
            <a:r>
              <a:rPr lang="en-US" dirty="0"/>
              <a:t> </a:t>
            </a:r>
            <a:r>
              <a:rPr lang="en-US" dirty="0" err="1"/>
              <a:t>chế</a:t>
            </a:r>
            <a:r>
              <a:rPr lang="en-US" dirty="0"/>
              <a:t> </a:t>
            </a:r>
            <a:r>
              <a:rPr lang="en-US" dirty="0" err="1"/>
              <a:t>chân</a:t>
            </a:r>
            <a:r>
              <a:rPr lang="en-US" dirty="0"/>
              <a:t> </a:t>
            </a:r>
            <a:r>
              <a:rPr lang="en-US" dirty="0" err="1"/>
              <a:t>thương</a:t>
            </a:r>
            <a:r>
              <a:rPr lang="en-US" dirty="0"/>
              <a:t> (</a:t>
            </a:r>
            <a:r>
              <a:rPr lang="en-US" dirty="0" err="1"/>
              <a:t>vai</a:t>
            </a:r>
            <a:r>
              <a:rPr lang="en-US" dirty="0"/>
              <a:t> </a:t>
            </a:r>
            <a:r>
              <a:rPr lang="en-US" dirty="0" err="1"/>
              <a:t>dạng</a:t>
            </a:r>
            <a:r>
              <a:rPr lang="en-US" dirty="0"/>
              <a:t> </a:t>
            </a:r>
            <a:r>
              <a:rPr lang="en-US" dirty="0" err="1"/>
              <a:t>xoay</a:t>
            </a:r>
            <a:r>
              <a:rPr lang="en-US" dirty="0"/>
              <a:t> </a:t>
            </a:r>
            <a:r>
              <a:rPr lang="en-US" dirty="0" err="1"/>
              <a:t>ngoài</a:t>
            </a:r>
            <a:r>
              <a:rPr lang="en-US" dirty="0"/>
              <a:t>) </a:t>
            </a:r>
            <a:r>
              <a:rPr lang="en-US" dirty="0" err="1"/>
              <a:t>nghĩ</a:t>
            </a:r>
            <a:r>
              <a:rPr lang="en-US" dirty="0"/>
              <a:t> </a:t>
            </a:r>
            <a:r>
              <a:rPr lang="en-US" dirty="0" err="1"/>
              <a:t>nhiều</a:t>
            </a:r>
            <a:r>
              <a:rPr lang="en-US" dirty="0"/>
              <a:t> </a:t>
            </a:r>
            <a:r>
              <a:rPr lang="en-US" dirty="0" err="1"/>
              <a:t>đến</a:t>
            </a:r>
            <a:r>
              <a:rPr lang="en-US" dirty="0"/>
              <a:t> </a:t>
            </a:r>
            <a:r>
              <a:rPr lang="en-US" dirty="0" err="1"/>
              <a:t>trật</a:t>
            </a:r>
            <a:r>
              <a:rPr lang="en-US" dirty="0"/>
              <a:t> ra </a:t>
            </a:r>
            <a:r>
              <a:rPr lang="en-US" dirty="0" err="1"/>
              <a:t>trước</a:t>
            </a:r>
            <a:r>
              <a:rPr lang="en-US" dirty="0"/>
              <a:t>, </a:t>
            </a:r>
            <a:r>
              <a:rPr lang="en-US" dirty="0" err="1"/>
              <a:t>nhưng</a:t>
            </a:r>
            <a:r>
              <a:rPr lang="en-US" dirty="0"/>
              <a:t> </a:t>
            </a:r>
            <a:r>
              <a:rPr lang="en-US" dirty="0" err="1"/>
              <a:t>cũng</a:t>
            </a:r>
            <a:r>
              <a:rPr lang="en-US" dirty="0"/>
              <a:t> </a:t>
            </a:r>
            <a:r>
              <a:rPr lang="en-US" dirty="0" err="1"/>
              <a:t>cần</a:t>
            </a:r>
            <a:r>
              <a:rPr lang="en-US" dirty="0"/>
              <a:t> </a:t>
            </a:r>
            <a:r>
              <a:rPr lang="en-US" dirty="0" err="1"/>
              <a:t>tư</a:t>
            </a:r>
            <a:r>
              <a:rPr lang="en-US" dirty="0"/>
              <a:t> </a:t>
            </a:r>
            <a:r>
              <a:rPr lang="en-US" dirty="0" err="1"/>
              <a:t>thế</a:t>
            </a:r>
            <a:r>
              <a:rPr lang="en-US" dirty="0"/>
              <a:t> </a:t>
            </a:r>
            <a:r>
              <a:rPr lang="en-US" dirty="0" err="1"/>
              <a:t>chữ</a:t>
            </a:r>
            <a:r>
              <a:rPr lang="en-US" dirty="0"/>
              <a:t> Y </a:t>
            </a:r>
            <a:r>
              <a:rPr lang="en-US" dirty="0" err="1"/>
              <a:t>để</a:t>
            </a:r>
            <a:r>
              <a:rPr lang="en-US" dirty="0"/>
              <a:t> </a:t>
            </a:r>
            <a:r>
              <a:rPr lang="en-US" dirty="0" err="1"/>
              <a:t>chẩn</a:t>
            </a:r>
            <a:r>
              <a:rPr lang="en-US" dirty="0"/>
              <a:t> </a:t>
            </a:r>
            <a:r>
              <a:rPr lang="en-US" dirty="0" err="1"/>
              <a:t>đoán</a:t>
            </a:r>
            <a:r>
              <a:rPr lang="en-US" dirty="0"/>
              <a:t> </a:t>
            </a:r>
            <a:r>
              <a:rPr lang="en-US" dirty="0" err="1"/>
              <a:t>xác</a:t>
            </a:r>
            <a:r>
              <a:rPr lang="en-US" dirty="0"/>
              <a:t> </a:t>
            </a:r>
            <a:r>
              <a:rPr lang="en-US" dirty="0" err="1"/>
              <a:t>định</a:t>
            </a:r>
            <a:r>
              <a:rPr lang="en-US" dirty="0"/>
              <a:t> </a:t>
            </a:r>
            <a:r>
              <a:rPr lang="en-US" dirty="0" err="1"/>
              <a:t>trật</a:t>
            </a:r>
            <a:r>
              <a:rPr lang="en-US" dirty="0"/>
              <a:t> </a:t>
            </a:r>
            <a:r>
              <a:rPr lang="en-US" dirty="0" err="1"/>
              <a:t>khớp</a:t>
            </a:r>
            <a:r>
              <a:rPr lang="en-US" dirty="0"/>
              <a:t> ra </a:t>
            </a:r>
            <a:r>
              <a:rPr lang="en-US" dirty="0" err="1"/>
              <a:t>trước</a:t>
            </a:r>
            <a:r>
              <a:rPr lang="en-US" dirty="0"/>
              <a:t> hay </a:t>
            </a:r>
            <a:r>
              <a:rPr lang="en-US" dirty="0" err="1"/>
              <a:t>sau</a:t>
            </a:r>
            <a:r>
              <a:rPr lang="en-US" dirty="0"/>
              <a:t>.</a:t>
            </a:r>
          </a:p>
        </p:txBody>
      </p:sp>
      <p:pic>
        <p:nvPicPr>
          <p:cNvPr id="5" name="Picture 4">
            <a:extLst>
              <a:ext uri="{FF2B5EF4-FFF2-40B4-BE49-F238E27FC236}">
                <a16:creationId xmlns:a16="http://schemas.microsoft.com/office/drawing/2014/main" id="{75881AE0-2ADA-474F-BAA4-6E08F9196408}"/>
              </a:ext>
            </a:extLst>
          </p:cNvPr>
          <p:cNvPicPr>
            <a:picLocks noChangeAspect="1"/>
          </p:cNvPicPr>
          <p:nvPr/>
        </p:nvPicPr>
        <p:blipFill>
          <a:blip r:embed="rId2"/>
          <a:stretch>
            <a:fillRect/>
          </a:stretch>
        </p:blipFill>
        <p:spPr>
          <a:xfrm>
            <a:off x="5412802" y="2426272"/>
            <a:ext cx="3102548" cy="2386575"/>
          </a:xfrm>
          <a:prstGeom prst="rect">
            <a:avLst/>
          </a:prstGeom>
        </p:spPr>
      </p:pic>
    </p:spTree>
    <p:extLst>
      <p:ext uri="{BB962C8B-B14F-4D97-AF65-F5344CB8AC3E}">
        <p14:creationId xmlns:p14="http://schemas.microsoft.com/office/powerpoint/2010/main" val="2356124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Ca</a:t>
            </a:r>
            <a:r>
              <a:rPr lang="en-US" dirty="0"/>
              <a:t> 3</a:t>
            </a:r>
          </a:p>
        </p:txBody>
      </p:sp>
      <p:sp>
        <p:nvSpPr>
          <p:cNvPr id="3" name="Text Placeholder 2"/>
          <p:cNvSpPr>
            <a:spLocks noGrp="1"/>
          </p:cNvSpPr>
          <p:nvPr>
            <p:ph type="body" idx="1"/>
          </p:nvPr>
        </p:nvSpPr>
        <p:spPr>
          <a:xfrm>
            <a:off x="535940" y="1711447"/>
            <a:ext cx="8072119" cy="3195746"/>
          </a:xfrm>
        </p:spPr>
        <p:txBody>
          <a:bodyPr/>
          <a:lstStyle/>
          <a:p>
            <a:pPr algn="just">
              <a:lnSpc>
                <a:spcPct val="150000"/>
              </a:lnSpc>
            </a:pPr>
            <a:r>
              <a:rPr lang="en-US" sz="2800" dirty="0">
                <a:latin typeface="Arial"/>
                <a:cs typeface="Arial"/>
              </a:rPr>
              <a:t>	</a:t>
            </a:r>
            <a:r>
              <a:rPr lang="en-US" sz="2800" dirty="0" err="1">
                <a:latin typeface="Arial"/>
                <a:cs typeface="Arial"/>
              </a:rPr>
              <a:t>Bệnh</a:t>
            </a:r>
            <a:r>
              <a:rPr lang="en-US" sz="2800" dirty="0">
                <a:latin typeface="Arial"/>
                <a:cs typeface="Arial"/>
              </a:rPr>
              <a:t> </a:t>
            </a:r>
            <a:r>
              <a:rPr lang="en-US" sz="2800" dirty="0" err="1">
                <a:latin typeface="Arial"/>
                <a:cs typeface="Arial"/>
              </a:rPr>
              <a:t>nhân</a:t>
            </a:r>
            <a:r>
              <a:rPr lang="en-US" sz="2800" dirty="0">
                <a:latin typeface="Arial"/>
                <a:cs typeface="Arial"/>
              </a:rPr>
              <a:t> </a:t>
            </a:r>
            <a:r>
              <a:rPr lang="en-US" sz="2800" dirty="0" err="1">
                <a:latin typeface="Arial"/>
                <a:cs typeface="Arial"/>
              </a:rPr>
              <a:t>nam</a:t>
            </a:r>
            <a:r>
              <a:rPr lang="en-US" sz="2800" dirty="0">
                <a:latin typeface="Arial"/>
                <a:cs typeface="Arial"/>
              </a:rPr>
              <a:t> 47 </a:t>
            </a:r>
            <a:r>
              <a:rPr lang="en-US" sz="2800" dirty="0" err="1">
                <a:latin typeface="Arial"/>
                <a:cs typeface="Arial"/>
              </a:rPr>
              <a:t>tuổi</a:t>
            </a:r>
            <a:r>
              <a:rPr lang="en-US" sz="2800" dirty="0">
                <a:latin typeface="Arial"/>
                <a:cs typeface="Arial"/>
              </a:rPr>
              <a:t> </a:t>
            </a:r>
            <a:r>
              <a:rPr lang="en-US" sz="2800" dirty="0" err="1">
                <a:latin typeface="Arial"/>
                <a:cs typeface="Arial"/>
              </a:rPr>
              <a:t>cách</a:t>
            </a:r>
            <a:r>
              <a:rPr lang="en-US" sz="2800" dirty="0">
                <a:latin typeface="Arial"/>
                <a:cs typeface="Arial"/>
              </a:rPr>
              <a:t> </a:t>
            </a:r>
            <a:r>
              <a:rPr lang="en-US" sz="2800" dirty="0" err="1">
                <a:latin typeface="Arial"/>
                <a:cs typeface="Arial"/>
              </a:rPr>
              <a:t>nhập</a:t>
            </a:r>
            <a:r>
              <a:rPr lang="en-US" sz="2800" dirty="0">
                <a:latin typeface="Arial"/>
                <a:cs typeface="Arial"/>
              </a:rPr>
              <a:t> </a:t>
            </a:r>
            <a:r>
              <a:rPr lang="en-US" sz="2800" dirty="0" err="1">
                <a:latin typeface="Arial"/>
                <a:cs typeface="Arial"/>
              </a:rPr>
              <a:t>viện</a:t>
            </a:r>
            <a:r>
              <a:rPr lang="en-US" sz="2800" dirty="0">
                <a:latin typeface="Arial"/>
                <a:cs typeface="Arial"/>
              </a:rPr>
              <a:t> 3h </a:t>
            </a:r>
            <a:r>
              <a:rPr lang="en-US" sz="2800" dirty="0" err="1">
                <a:latin typeface="Arial"/>
                <a:cs typeface="Arial"/>
              </a:rPr>
              <a:t>chạy</a:t>
            </a:r>
            <a:r>
              <a:rPr lang="en-US" sz="2800" dirty="0">
                <a:latin typeface="Arial"/>
                <a:cs typeface="Arial"/>
              </a:rPr>
              <a:t> </a:t>
            </a:r>
            <a:r>
              <a:rPr lang="en-US" sz="2800" dirty="0" err="1">
                <a:latin typeface="Arial"/>
                <a:cs typeface="Arial"/>
              </a:rPr>
              <a:t>xe</a:t>
            </a:r>
            <a:r>
              <a:rPr lang="en-US" sz="2800" dirty="0">
                <a:latin typeface="Arial"/>
                <a:cs typeface="Arial"/>
              </a:rPr>
              <a:t> </a:t>
            </a:r>
            <a:r>
              <a:rPr lang="en-US" sz="2800" dirty="0" err="1">
                <a:latin typeface="Arial"/>
                <a:cs typeface="Arial"/>
              </a:rPr>
              <a:t>máy</a:t>
            </a:r>
            <a:r>
              <a:rPr lang="en-US" sz="2800" dirty="0">
                <a:latin typeface="Arial"/>
                <a:cs typeface="Arial"/>
              </a:rPr>
              <a:t> </a:t>
            </a:r>
            <a:r>
              <a:rPr lang="en-US" sz="2800" dirty="0" err="1">
                <a:latin typeface="Arial"/>
                <a:cs typeface="Arial"/>
              </a:rPr>
              <a:t>té</a:t>
            </a:r>
            <a:r>
              <a:rPr lang="en-US" sz="2800" dirty="0">
                <a:latin typeface="Arial"/>
                <a:cs typeface="Arial"/>
              </a:rPr>
              <a:t> </a:t>
            </a:r>
            <a:r>
              <a:rPr lang="en-US" sz="2800" dirty="0" err="1">
                <a:latin typeface="Arial"/>
                <a:cs typeface="Arial"/>
              </a:rPr>
              <a:t>chống</a:t>
            </a:r>
            <a:r>
              <a:rPr lang="en-US" sz="2800" dirty="0">
                <a:latin typeface="Arial"/>
                <a:cs typeface="Arial"/>
              </a:rPr>
              <a:t> </a:t>
            </a:r>
            <a:r>
              <a:rPr lang="en-US" sz="2800" dirty="0" err="1">
                <a:latin typeface="Arial"/>
                <a:cs typeface="Arial"/>
              </a:rPr>
              <a:t>tay</a:t>
            </a:r>
            <a:r>
              <a:rPr lang="en-US" sz="2800" dirty="0">
                <a:latin typeface="Arial"/>
                <a:cs typeface="Arial"/>
              </a:rPr>
              <a:t> </a:t>
            </a:r>
            <a:r>
              <a:rPr lang="en-US" sz="2800" dirty="0" err="1">
                <a:latin typeface="Arial"/>
                <a:cs typeface="Arial"/>
              </a:rPr>
              <a:t>trái</a:t>
            </a:r>
            <a:r>
              <a:rPr lang="en-US" sz="2800" dirty="0">
                <a:latin typeface="Arial"/>
                <a:cs typeface="Arial"/>
              </a:rPr>
              <a:t>, </a:t>
            </a:r>
            <a:r>
              <a:rPr lang="en-US" sz="2800" dirty="0" err="1">
                <a:latin typeface="Arial"/>
                <a:cs typeface="Arial"/>
              </a:rPr>
              <a:t>sau</a:t>
            </a:r>
            <a:r>
              <a:rPr lang="en-US" sz="2800" dirty="0">
                <a:latin typeface="Arial"/>
                <a:cs typeface="Arial"/>
              </a:rPr>
              <a:t> </a:t>
            </a:r>
            <a:r>
              <a:rPr lang="en-US" sz="2800" dirty="0" err="1">
                <a:latin typeface="Arial"/>
                <a:cs typeface="Arial"/>
              </a:rPr>
              <a:t>té</a:t>
            </a:r>
            <a:r>
              <a:rPr lang="en-US" sz="2800" dirty="0">
                <a:latin typeface="Arial"/>
                <a:cs typeface="Arial"/>
              </a:rPr>
              <a:t> </a:t>
            </a:r>
            <a:r>
              <a:rPr lang="en-US" sz="2800" dirty="0" err="1">
                <a:latin typeface="Arial"/>
                <a:cs typeface="Arial"/>
              </a:rPr>
              <a:t>đau</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biến</a:t>
            </a:r>
            <a:r>
              <a:rPr lang="en-US" sz="2800" dirty="0">
                <a:latin typeface="Arial"/>
                <a:cs typeface="Arial"/>
              </a:rPr>
              <a:t> </a:t>
            </a:r>
            <a:r>
              <a:rPr lang="en-US" sz="2800" dirty="0" err="1">
                <a:latin typeface="Arial"/>
                <a:cs typeface="Arial"/>
              </a:rPr>
              <a:t>dạng</a:t>
            </a:r>
            <a:r>
              <a:rPr lang="en-US" sz="2800" dirty="0">
                <a:latin typeface="Arial"/>
                <a:cs typeface="Arial"/>
              </a:rPr>
              <a:t>  </a:t>
            </a:r>
            <a:r>
              <a:rPr lang="en-US" sz="2800" dirty="0" err="1">
                <a:latin typeface="Arial"/>
                <a:cs typeface="Arial"/>
              </a:rPr>
              <a:t>cẳng</a:t>
            </a:r>
            <a:r>
              <a:rPr lang="en-US" sz="2800" dirty="0">
                <a:latin typeface="Arial"/>
                <a:cs typeface="Arial"/>
              </a:rPr>
              <a:t> </a:t>
            </a:r>
            <a:r>
              <a:rPr lang="en-US" sz="2800" dirty="0" err="1">
                <a:latin typeface="Arial"/>
                <a:cs typeface="Arial"/>
              </a:rPr>
              <a:t>tay</a:t>
            </a:r>
            <a:r>
              <a:rPr lang="en-US" sz="2800" dirty="0">
                <a:latin typeface="Arial"/>
                <a:cs typeface="Arial"/>
              </a:rPr>
              <a:t> </a:t>
            </a:r>
            <a:r>
              <a:rPr lang="en-US" sz="2800" dirty="0" err="1">
                <a:latin typeface="Arial"/>
                <a:cs typeface="Arial"/>
              </a:rPr>
              <a:t>trái</a:t>
            </a:r>
            <a:r>
              <a:rPr lang="en-US" sz="2800" dirty="0">
                <a:latin typeface="Arial"/>
                <a:cs typeface="Arial"/>
              </a:rPr>
              <a:t> </a:t>
            </a:r>
            <a:r>
              <a:rPr lang="en-US" sz="2800" dirty="0" err="1">
                <a:latin typeface="Arial"/>
                <a:cs typeface="Arial"/>
              </a:rPr>
              <a:t>được</a:t>
            </a:r>
            <a:r>
              <a:rPr lang="en-US" sz="2800" dirty="0">
                <a:latin typeface="Arial"/>
                <a:cs typeface="Arial"/>
              </a:rPr>
              <a:t> </a:t>
            </a:r>
            <a:r>
              <a:rPr lang="en-US" sz="2800" dirty="0" err="1">
                <a:latin typeface="Arial"/>
                <a:cs typeface="Arial"/>
              </a:rPr>
              <a:t>người</a:t>
            </a:r>
            <a:r>
              <a:rPr lang="en-US" sz="2800" dirty="0">
                <a:latin typeface="Arial"/>
                <a:cs typeface="Arial"/>
              </a:rPr>
              <a:t> </a:t>
            </a:r>
            <a:r>
              <a:rPr lang="en-US" sz="2800" dirty="0" err="1">
                <a:latin typeface="Arial"/>
                <a:cs typeface="Arial"/>
              </a:rPr>
              <a:t>đi</a:t>
            </a:r>
            <a:r>
              <a:rPr lang="en-US" sz="2800" dirty="0">
                <a:latin typeface="Arial"/>
                <a:cs typeface="Arial"/>
              </a:rPr>
              <a:t> </a:t>
            </a:r>
            <a:r>
              <a:rPr lang="en-US" sz="2800" dirty="0" err="1">
                <a:latin typeface="Arial"/>
                <a:cs typeface="Arial"/>
              </a:rPr>
              <a:t>đường</a:t>
            </a:r>
            <a:r>
              <a:rPr lang="en-US" sz="2800" dirty="0">
                <a:latin typeface="Arial"/>
                <a:cs typeface="Arial"/>
              </a:rPr>
              <a:t> </a:t>
            </a:r>
            <a:r>
              <a:rPr lang="en-US" sz="2800" dirty="0" err="1">
                <a:latin typeface="Arial"/>
                <a:cs typeface="Arial"/>
              </a:rPr>
              <a:t>chở</a:t>
            </a:r>
            <a:r>
              <a:rPr lang="en-US" sz="2800" dirty="0">
                <a:latin typeface="Arial"/>
                <a:cs typeface="Arial"/>
              </a:rPr>
              <a:t> </a:t>
            </a:r>
            <a:r>
              <a:rPr lang="en-US" sz="2800" dirty="0" err="1">
                <a:latin typeface="Arial"/>
                <a:cs typeface="Arial"/>
              </a:rPr>
              <a:t>vào</a:t>
            </a:r>
            <a:r>
              <a:rPr lang="en-US" sz="2800" dirty="0">
                <a:latin typeface="Arial"/>
                <a:cs typeface="Arial"/>
              </a:rPr>
              <a:t> </a:t>
            </a:r>
            <a:r>
              <a:rPr lang="en-US" sz="2800" dirty="0" err="1">
                <a:latin typeface="Arial"/>
                <a:cs typeface="Arial"/>
              </a:rPr>
              <a:t>trạm</a:t>
            </a:r>
            <a:r>
              <a:rPr lang="en-US" sz="2800" dirty="0">
                <a:latin typeface="Arial"/>
                <a:cs typeface="Arial"/>
              </a:rPr>
              <a:t> y </a:t>
            </a:r>
            <a:r>
              <a:rPr lang="en-US" sz="2800" dirty="0" err="1">
                <a:latin typeface="Arial"/>
                <a:cs typeface="Arial"/>
              </a:rPr>
              <a:t>tế</a:t>
            </a:r>
            <a:r>
              <a:rPr lang="en-US" sz="2800" dirty="0">
                <a:latin typeface="Arial"/>
                <a:cs typeface="Arial"/>
              </a:rPr>
              <a:t> </a:t>
            </a:r>
            <a:r>
              <a:rPr lang="en-US" sz="2800" dirty="0" err="1">
                <a:latin typeface="Arial"/>
                <a:cs typeface="Arial"/>
              </a:rPr>
              <a:t>xã</a:t>
            </a:r>
            <a:r>
              <a:rPr lang="en-US" sz="2800" dirty="0">
                <a:latin typeface="Arial"/>
                <a:cs typeface="Arial"/>
              </a:rPr>
              <a:t> </a:t>
            </a:r>
            <a:r>
              <a:rPr lang="en-US" sz="2800" dirty="0" err="1">
                <a:latin typeface="Arial"/>
                <a:cs typeface="Arial"/>
              </a:rPr>
              <a:t>gần</a:t>
            </a:r>
            <a:r>
              <a:rPr lang="en-US" sz="2800" dirty="0">
                <a:latin typeface="Arial"/>
                <a:cs typeface="Arial"/>
              </a:rPr>
              <a:t> </a:t>
            </a:r>
            <a:r>
              <a:rPr lang="en-US" sz="2800" dirty="0" err="1">
                <a:latin typeface="Arial"/>
                <a:cs typeface="Arial"/>
              </a:rPr>
              <a:t>chỗ</a:t>
            </a:r>
            <a:r>
              <a:rPr lang="en-US" sz="2800" dirty="0">
                <a:latin typeface="Arial"/>
                <a:cs typeface="Arial"/>
              </a:rPr>
              <a:t> tai </a:t>
            </a:r>
            <a:r>
              <a:rPr lang="en-US" sz="2800" dirty="0" err="1">
                <a:latin typeface="Arial"/>
                <a:cs typeface="Arial"/>
              </a:rPr>
              <a:t>nạn</a:t>
            </a:r>
            <a:r>
              <a:rPr lang="en-US" sz="2800" dirty="0">
                <a:latin typeface="Arial"/>
                <a:cs typeface="Arial"/>
              </a:rPr>
              <a:t>. </a:t>
            </a:r>
            <a:r>
              <a:rPr lang="en-US" sz="2800" dirty="0" err="1">
                <a:latin typeface="Arial"/>
                <a:cs typeface="Arial"/>
              </a:rPr>
              <a:t>Bn</a:t>
            </a:r>
            <a:r>
              <a:rPr lang="en-US" sz="2800" dirty="0">
                <a:latin typeface="Arial"/>
                <a:cs typeface="Arial"/>
              </a:rPr>
              <a:t> </a:t>
            </a:r>
            <a:r>
              <a:rPr lang="en-US" sz="2800" dirty="0" err="1">
                <a:latin typeface="Arial"/>
                <a:cs typeface="Arial"/>
              </a:rPr>
              <a:t>được</a:t>
            </a:r>
            <a:r>
              <a:rPr lang="en-US" sz="2800" dirty="0">
                <a:latin typeface="Arial"/>
                <a:cs typeface="Arial"/>
              </a:rPr>
              <a:t> </a:t>
            </a:r>
            <a:r>
              <a:rPr lang="en-US" sz="2800" dirty="0" err="1">
                <a:latin typeface="Arial"/>
                <a:cs typeface="Arial"/>
              </a:rPr>
              <a:t>sơ</a:t>
            </a:r>
            <a:r>
              <a:rPr lang="en-US" sz="2800" dirty="0">
                <a:latin typeface="Arial"/>
                <a:cs typeface="Arial"/>
              </a:rPr>
              <a:t> </a:t>
            </a:r>
            <a:r>
              <a:rPr lang="en-US" sz="2800" dirty="0" err="1">
                <a:latin typeface="Arial"/>
                <a:cs typeface="Arial"/>
              </a:rPr>
              <a:t>cứu</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người</a:t>
            </a:r>
            <a:r>
              <a:rPr lang="en-US" sz="2800" dirty="0">
                <a:latin typeface="Arial"/>
                <a:cs typeface="Arial"/>
              </a:rPr>
              <a:t> </a:t>
            </a:r>
            <a:r>
              <a:rPr lang="en-US" sz="2800" dirty="0" err="1">
                <a:latin typeface="Arial"/>
                <a:cs typeface="Arial"/>
              </a:rPr>
              <a:t>nhà</a:t>
            </a:r>
            <a:r>
              <a:rPr lang="en-US" sz="2800" dirty="0">
                <a:latin typeface="Arial"/>
                <a:cs typeface="Arial"/>
              </a:rPr>
              <a:t> </a:t>
            </a:r>
            <a:r>
              <a:rPr lang="en-US" sz="2800" dirty="0" err="1">
                <a:latin typeface="Arial"/>
                <a:cs typeface="Arial"/>
              </a:rPr>
              <a:t>chở</a:t>
            </a:r>
            <a:r>
              <a:rPr lang="en-US" sz="2800" dirty="0">
                <a:latin typeface="Arial"/>
                <a:cs typeface="Arial"/>
              </a:rPr>
              <a:t> </a:t>
            </a:r>
            <a:r>
              <a:rPr lang="en-US" sz="2800" dirty="0" err="1">
                <a:latin typeface="Arial"/>
                <a:cs typeface="Arial"/>
              </a:rPr>
              <a:t>tới</a:t>
            </a:r>
            <a:r>
              <a:rPr lang="en-US" sz="2800" dirty="0">
                <a:latin typeface="Arial"/>
                <a:cs typeface="Arial"/>
              </a:rPr>
              <a:t> BV CTCH.</a:t>
            </a:r>
          </a:p>
        </p:txBody>
      </p:sp>
    </p:spTree>
    <p:extLst>
      <p:ext uri="{BB962C8B-B14F-4D97-AF65-F5344CB8AC3E}">
        <p14:creationId xmlns:p14="http://schemas.microsoft.com/office/powerpoint/2010/main" val="20988729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Hình</a:t>
            </a:r>
            <a:r>
              <a:rPr lang="en-US" dirty="0"/>
              <a:t> </a:t>
            </a:r>
            <a:r>
              <a:rPr lang="en-US" dirty="0" err="1"/>
              <a:t>ảnh</a:t>
            </a:r>
            <a:r>
              <a:rPr lang="en-US" dirty="0"/>
              <a:t> LS</a:t>
            </a:r>
          </a:p>
        </p:txBody>
      </p:sp>
      <p:pic>
        <p:nvPicPr>
          <p:cNvPr id="3" name="Picture 2"/>
          <p:cNvPicPr>
            <a:picLocks noChangeAspect="1"/>
          </p:cNvPicPr>
          <p:nvPr/>
        </p:nvPicPr>
        <p:blipFill>
          <a:blip r:embed="rId2"/>
          <a:stretch>
            <a:fillRect/>
          </a:stretch>
        </p:blipFill>
        <p:spPr>
          <a:xfrm>
            <a:off x="609600" y="1447800"/>
            <a:ext cx="7839197" cy="5493672"/>
          </a:xfrm>
          <a:prstGeom prst="rect">
            <a:avLst/>
          </a:prstGeom>
        </p:spPr>
      </p:pic>
    </p:spTree>
    <p:extLst>
      <p:ext uri="{BB962C8B-B14F-4D97-AF65-F5344CB8AC3E}">
        <p14:creationId xmlns:p14="http://schemas.microsoft.com/office/powerpoint/2010/main" val="21596252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903085"/>
          </a:xfrm>
        </p:spPr>
        <p:txBody>
          <a:bodyPr/>
          <a:lstStyle/>
          <a:p>
            <a:pPr marL="457200" indent="-457200" algn="just">
              <a:lnSpc>
                <a:spcPct val="150000"/>
              </a:lnSpc>
              <a:buFontTx/>
              <a:buChar char="-"/>
            </a:pPr>
            <a:r>
              <a:rPr lang="en-US" sz="2800" dirty="0" err="1">
                <a:latin typeface="Arial"/>
                <a:cs typeface="Arial"/>
              </a:rPr>
              <a:t>Bệnh</a:t>
            </a:r>
            <a:r>
              <a:rPr lang="en-US" sz="2800" dirty="0">
                <a:latin typeface="Arial"/>
                <a:cs typeface="Arial"/>
              </a:rPr>
              <a:t> </a:t>
            </a:r>
            <a:r>
              <a:rPr lang="en-US" sz="2800" dirty="0" err="1">
                <a:latin typeface="Arial"/>
                <a:cs typeface="Arial"/>
              </a:rPr>
              <a:t>sử</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hỏi</a:t>
            </a:r>
            <a:r>
              <a:rPr lang="en-US" sz="2800" dirty="0">
                <a:latin typeface="Arial"/>
                <a:cs typeface="Arial"/>
              </a:rPr>
              <a:t> </a:t>
            </a:r>
            <a:r>
              <a:rPr lang="en-US" sz="2800" dirty="0" err="1">
                <a:latin typeface="Arial"/>
                <a:cs typeface="Arial"/>
              </a:rPr>
              <a:t>gì</a:t>
            </a:r>
            <a:r>
              <a:rPr lang="en-US" sz="2800" dirty="0">
                <a:latin typeface="Arial"/>
                <a:cs typeface="Arial"/>
              </a:rPr>
              <a:t> </a:t>
            </a:r>
            <a:r>
              <a:rPr lang="en-US" sz="2800" dirty="0" err="1">
                <a:latin typeface="Arial"/>
                <a:cs typeface="Arial"/>
              </a:rPr>
              <a:t>thêm</a:t>
            </a:r>
            <a:r>
              <a:rPr lang="en-US" sz="2800" dirty="0">
                <a:latin typeface="Arial"/>
                <a:cs typeface="Arial"/>
              </a:rPr>
              <a:t> </a:t>
            </a:r>
            <a:r>
              <a:rPr lang="en-US" sz="2800" dirty="0" err="1">
                <a:latin typeface="Arial"/>
                <a:cs typeface="Arial"/>
              </a:rPr>
              <a:t>không</a:t>
            </a:r>
            <a:r>
              <a:rPr lang="en-US" sz="2800" dirty="0">
                <a:latin typeface="Arial"/>
                <a:cs typeface="Arial"/>
              </a:rPr>
              <a:t>?</a:t>
            </a:r>
          </a:p>
          <a:p>
            <a:pPr marL="457200" indent="-457200" algn="just">
              <a:lnSpc>
                <a:spcPct val="150000"/>
              </a:lnSpc>
              <a:buFontTx/>
              <a:buChar char="-"/>
            </a:pPr>
            <a:r>
              <a:rPr lang="en-US" sz="2800" dirty="0" err="1">
                <a:latin typeface="Arial"/>
                <a:cs typeface="Arial"/>
              </a:rPr>
              <a:t>Bn</a:t>
            </a:r>
            <a:r>
              <a:rPr lang="en-US" sz="2800" dirty="0">
                <a:latin typeface="Arial"/>
                <a:cs typeface="Arial"/>
              </a:rPr>
              <a:t> </a:t>
            </a:r>
            <a:r>
              <a:rPr lang="en-US" sz="2800" dirty="0" err="1">
                <a:latin typeface="Arial"/>
                <a:cs typeface="Arial"/>
              </a:rPr>
              <a:t>được</a:t>
            </a:r>
            <a:r>
              <a:rPr lang="en-US" sz="2800" dirty="0">
                <a:latin typeface="Arial"/>
                <a:cs typeface="Arial"/>
              </a:rPr>
              <a:t> </a:t>
            </a:r>
            <a:r>
              <a:rPr lang="en-US" sz="2800" dirty="0" err="1">
                <a:latin typeface="Arial"/>
                <a:cs typeface="Arial"/>
              </a:rPr>
              <a:t>sơ</a:t>
            </a:r>
            <a:r>
              <a:rPr lang="en-US" sz="2800" dirty="0">
                <a:latin typeface="Arial"/>
                <a:cs typeface="Arial"/>
              </a:rPr>
              <a:t> </a:t>
            </a:r>
            <a:r>
              <a:rPr lang="en-US" sz="2800" dirty="0" err="1">
                <a:latin typeface="Arial"/>
                <a:cs typeface="Arial"/>
              </a:rPr>
              <a:t>cứu</a:t>
            </a:r>
            <a:r>
              <a:rPr lang="en-US" sz="2800" dirty="0">
                <a:latin typeface="Arial"/>
                <a:cs typeface="Arial"/>
              </a:rPr>
              <a:t> </a:t>
            </a:r>
            <a:r>
              <a:rPr lang="en-US" sz="2800" dirty="0" err="1">
                <a:latin typeface="Arial"/>
                <a:cs typeface="Arial"/>
              </a:rPr>
              <a:t>đúng</a:t>
            </a:r>
            <a:r>
              <a:rPr lang="en-US" sz="2800" dirty="0">
                <a:latin typeface="Arial"/>
                <a:cs typeface="Arial"/>
              </a:rPr>
              <a:t> </a:t>
            </a:r>
            <a:r>
              <a:rPr lang="en-US" sz="2800" dirty="0" err="1">
                <a:latin typeface="Arial"/>
                <a:cs typeface="Arial"/>
              </a:rPr>
              <a:t>cách</a:t>
            </a:r>
            <a:r>
              <a:rPr lang="en-US" sz="2800" dirty="0">
                <a:latin typeface="Arial"/>
                <a:cs typeface="Arial"/>
              </a:rPr>
              <a:t> </a:t>
            </a:r>
            <a:r>
              <a:rPr lang="en-US" sz="2800" dirty="0" err="1">
                <a:latin typeface="Arial"/>
                <a:cs typeface="Arial"/>
              </a:rPr>
              <a:t>không</a:t>
            </a:r>
            <a:r>
              <a:rPr lang="en-US" sz="2800" dirty="0">
                <a:latin typeface="Arial"/>
                <a:cs typeface="Arial"/>
              </a:rPr>
              <a:t>?</a:t>
            </a:r>
          </a:p>
          <a:p>
            <a:pPr marL="457200" indent="-457200" algn="just">
              <a:lnSpc>
                <a:spcPct val="150000"/>
              </a:lnSpc>
              <a:buFontTx/>
              <a:buChar char="-"/>
            </a:pPr>
            <a:r>
              <a:rPr lang="en-US" sz="2800" dirty="0" err="1">
                <a:latin typeface="Arial"/>
                <a:cs typeface="Arial"/>
              </a:rPr>
              <a:t>Bạn</a:t>
            </a:r>
            <a:r>
              <a:rPr lang="en-US" sz="2800" dirty="0">
                <a:latin typeface="Arial"/>
                <a:cs typeface="Arial"/>
              </a:rPr>
              <a:t> </a:t>
            </a:r>
            <a:r>
              <a:rPr lang="en-US" sz="2800" dirty="0" err="1">
                <a:latin typeface="Arial"/>
                <a:cs typeface="Arial"/>
              </a:rPr>
              <a:t>nhìn</a:t>
            </a:r>
            <a:r>
              <a:rPr lang="en-US" sz="2800" dirty="0">
                <a:latin typeface="Arial"/>
                <a:cs typeface="Arial"/>
              </a:rPr>
              <a:t> </a:t>
            </a:r>
            <a:r>
              <a:rPr lang="en-US" sz="2800" dirty="0" err="1">
                <a:latin typeface="Arial"/>
                <a:cs typeface="Arial"/>
              </a:rPr>
              <a:t>thấy</a:t>
            </a:r>
            <a:r>
              <a:rPr lang="en-US" sz="2800" dirty="0">
                <a:latin typeface="Arial"/>
                <a:cs typeface="Arial"/>
              </a:rPr>
              <a:t> </a:t>
            </a:r>
            <a:r>
              <a:rPr lang="en-US" sz="2800" dirty="0" err="1">
                <a:latin typeface="Arial"/>
                <a:cs typeface="Arial"/>
              </a:rPr>
              <a:t>gì</a:t>
            </a:r>
            <a:r>
              <a:rPr lang="en-US" sz="2800" dirty="0">
                <a:latin typeface="Arial"/>
                <a:cs typeface="Arial"/>
              </a:rPr>
              <a:t>?</a:t>
            </a:r>
          </a:p>
        </p:txBody>
      </p:sp>
    </p:spTree>
    <p:extLst>
      <p:ext uri="{BB962C8B-B14F-4D97-AF65-F5344CB8AC3E}">
        <p14:creationId xmlns:p14="http://schemas.microsoft.com/office/powerpoint/2010/main" val="2753572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66EB2-DBA8-48AC-A73A-91DD0B1A5695}"/>
              </a:ext>
            </a:extLst>
          </p:cNvPr>
          <p:cNvSpPr>
            <a:spLocks noGrp="1"/>
          </p:cNvSpPr>
          <p:nvPr>
            <p:ph type="title"/>
          </p:nvPr>
        </p:nvSpPr>
        <p:spPr>
          <a:xfrm>
            <a:off x="1678941" y="717799"/>
            <a:ext cx="5786117" cy="477054"/>
          </a:xfrm>
        </p:spPr>
        <p:txBody>
          <a:bodyPr/>
          <a:lstStyle/>
          <a:p>
            <a:r>
              <a:rPr lang="en-US" dirty="0"/>
              <a:t>Case 3</a:t>
            </a:r>
          </a:p>
        </p:txBody>
      </p:sp>
      <p:sp>
        <p:nvSpPr>
          <p:cNvPr id="3" name="Content Placeholder 2">
            <a:extLst>
              <a:ext uri="{FF2B5EF4-FFF2-40B4-BE49-F238E27FC236}">
                <a16:creationId xmlns:a16="http://schemas.microsoft.com/office/drawing/2014/main" id="{6BBFDE26-C263-445C-A680-C90428E814E0}"/>
              </a:ext>
            </a:extLst>
          </p:cNvPr>
          <p:cNvSpPr>
            <a:spLocks noGrp="1"/>
          </p:cNvSpPr>
          <p:nvPr>
            <p:ph idx="1"/>
          </p:nvPr>
        </p:nvSpPr>
        <p:spPr>
          <a:xfrm>
            <a:off x="628650" y="2226469"/>
            <a:ext cx="4049486" cy="3263504"/>
          </a:xfrm>
        </p:spPr>
        <p:txBody>
          <a:bodyPr>
            <a:normAutofit fontScale="92500" lnSpcReduction="20000"/>
          </a:bodyPr>
          <a:lstStyle/>
          <a:p>
            <a:r>
              <a:rPr lang="en-US" dirty="0" err="1"/>
              <a:t>Bệnh</a:t>
            </a:r>
            <a:r>
              <a:rPr lang="en-US" dirty="0"/>
              <a:t> </a:t>
            </a:r>
            <a:r>
              <a:rPr lang="en-US" dirty="0" err="1"/>
              <a:t>sử</a:t>
            </a:r>
            <a:endParaRPr lang="en-US" dirty="0"/>
          </a:p>
          <a:p>
            <a:pPr>
              <a:buFontTx/>
              <a:buChar char="-"/>
            </a:pPr>
            <a:r>
              <a:rPr lang="en-US" dirty="0" err="1"/>
              <a:t>Cơ</a:t>
            </a:r>
            <a:r>
              <a:rPr lang="en-US" dirty="0"/>
              <a:t> </a:t>
            </a:r>
            <a:r>
              <a:rPr lang="en-US" dirty="0" err="1"/>
              <a:t>chế</a:t>
            </a:r>
            <a:r>
              <a:rPr lang="en-US" dirty="0"/>
              <a:t> </a:t>
            </a:r>
            <a:r>
              <a:rPr lang="en-US" dirty="0" err="1"/>
              <a:t>chấn</a:t>
            </a:r>
            <a:r>
              <a:rPr lang="en-US" dirty="0"/>
              <a:t> </a:t>
            </a:r>
            <a:r>
              <a:rPr lang="en-US" dirty="0" err="1"/>
              <a:t>thương</a:t>
            </a:r>
            <a:endParaRPr lang="en-US" dirty="0"/>
          </a:p>
          <a:p>
            <a:pPr>
              <a:buFontTx/>
              <a:buChar char="-"/>
            </a:pPr>
            <a:r>
              <a:rPr lang="en-US" dirty="0" err="1"/>
              <a:t>Nguyên</a:t>
            </a:r>
            <a:r>
              <a:rPr lang="en-US" dirty="0"/>
              <a:t> </a:t>
            </a:r>
            <a:r>
              <a:rPr lang="en-US" dirty="0" err="1"/>
              <a:t>nhân</a:t>
            </a:r>
            <a:r>
              <a:rPr lang="en-US" dirty="0"/>
              <a:t> </a:t>
            </a:r>
            <a:r>
              <a:rPr lang="en-US" dirty="0" err="1"/>
              <a:t>té</a:t>
            </a:r>
            <a:r>
              <a:rPr lang="en-US" dirty="0"/>
              <a:t> </a:t>
            </a:r>
            <a:r>
              <a:rPr lang="en-US" dirty="0" err="1"/>
              <a:t>xe</a:t>
            </a:r>
            <a:r>
              <a:rPr lang="en-US" dirty="0"/>
              <a:t>, </a:t>
            </a:r>
            <a:r>
              <a:rPr lang="en-US" dirty="0" err="1"/>
              <a:t>vận</a:t>
            </a:r>
            <a:r>
              <a:rPr lang="en-US" dirty="0"/>
              <a:t> </a:t>
            </a:r>
            <a:r>
              <a:rPr lang="en-US" dirty="0" err="1"/>
              <a:t>tốc</a:t>
            </a:r>
            <a:r>
              <a:rPr lang="en-US" dirty="0"/>
              <a:t> </a:t>
            </a:r>
            <a:r>
              <a:rPr lang="en-US" dirty="0" err="1"/>
              <a:t>xe</a:t>
            </a:r>
            <a:r>
              <a:rPr lang="en-US" dirty="0"/>
              <a:t> </a:t>
            </a:r>
            <a:r>
              <a:rPr lang="en-US" dirty="0" err="1"/>
              <a:t>chạy</a:t>
            </a:r>
            <a:r>
              <a:rPr lang="en-US" dirty="0"/>
              <a:t>…</a:t>
            </a:r>
          </a:p>
          <a:p>
            <a:pPr>
              <a:buFontTx/>
              <a:buChar char="-"/>
            </a:pPr>
            <a:r>
              <a:rPr lang="en-US" dirty="0"/>
              <a:t>Sau </a:t>
            </a:r>
            <a:r>
              <a:rPr lang="en-US" dirty="0" err="1"/>
              <a:t>chấn</a:t>
            </a:r>
            <a:r>
              <a:rPr lang="en-US" dirty="0"/>
              <a:t> </a:t>
            </a:r>
            <a:r>
              <a:rPr lang="en-US" dirty="0" err="1"/>
              <a:t>thương</a:t>
            </a:r>
            <a:r>
              <a:rPr lang="en-US" dirty="0"/>
              <a:t>: </a:t>
            </a:r>
            <a:r>
              <a:rPr lang="en-US" dirty="0" err="1"/>
              <a:t>có</a:t>
            </a:r>
            <a:r>
              <a:rPr lang="en-US" dirty="0"/>
              <a:t> </a:t>
            </a:r>
            <a:r>
              <a:rPr lang="en-US" dirty="0" err="1"/>
              <a:t>vết</a:t>
            </a:r>
            <a:r>
              <a:rPr lang="en-US" dirty="0"/>
              <a:t> </a:t>
            </a:r>
            <a:r>
              <a:rPr lang="en-US" dirty="0" err="1"/>
              <a:t>thương</a:t>
            </a:r>
            <a:r>
              <a:rPr lang="en-US" dirty="0"/>
              <a:t> </a:t>
            </a:r>
            <a:r>
              <a:rPr lang="en-US" dirty="0" err="1"/>
              <a:t>không</a:t>
            </a:r>
            <a:r>
              <a:rPr lang="en-US" dirty="0"/>
              <a:t>, </a:t>
            </a:r>
            <a:r>
              <a:rPr lang="en-US" dirty="0" err="1"/>
              <a:t>có</a:t>
            </a:r>
            <a:r>
              <a:rPr lang="en-US" dirty="0"/>
              <a:t> </a:t>
            </a:r>
            <a:r>
              <a:rPr lang="en-US" dirty="0" err="1"/>
              <a:t>chảy</a:t>
            </a:r>
            <a:r>
              <a:rPr lang="en-US" dirty="0"/>
              <a:t> </a:t>
            </a:r>
            <a:r>
              <a:rPr lang="en-US" dirty="0" err="1"/>
              <a:t>máu</a:t>
            </a:r>
            <a:r>
              <a:rPr lang="en-US" dirty="0"/>
              <a:t> </a:t>
            </a:r>
            <a:r>
              <a:rPr lang="en-US" dirty="0" err="1"/>
              <a:t>không</a:t>
            </a:r>
            <a:r>
              <a:rPr lang="en-US" dirty="0"/>
              <a:t>? </a:t>
            </a:r>
            <a:r>
              <a:rPr lang="en-US" dirty="0" err="1"/>
              <a:t>Có</a:t>
            </a:r>
            <a:r>
              <a:rPr lang="en-US" dirty="0"/>
              <a:t> </a:t>
            </a:r>
            <a:r>
              <a:rPr lang="en-US" dirty="0" err="1"/>
              <a:t>choáng</a:t>
            </a:r>
            <a:r>
              <a:rPr lang="en-US" dirty="0"/>
              <a:t>, </a:t>
            </a:r>
            <a:r>
              <a:rPr lang="en-US" dirty="0" err="1"/>
              <a:t>ngất</a:t>
            </a:r>
            <a:r>
              <a:rPr lang="en-US" dirty="0"/>
              <a:t>?</a:t>
            </a:r>
          </a:p>
          <a:p>
            <a:r>
              <a:rPr lang="en-US" dirty="0" err="1"/>
              <a:t>Sơ</a:t>
            </a:r>
            <a:r>
              <a:rPr lang="en-US" dirty="0"/>
              <a:t> </a:t>
            </a:r>
            <a:r>
              <a:rPr lang="en-US" dirty="0" err="1"/>
              <a:t>cứu</a:t>
            </a:r>
            <a:endParaRPr lang="en-US" dirty="0"/>
          </a:p>
          <a:p>
            <a:pPr>
              <a:buFontTx/>
              <a:buChar char="-"/>
            </a:pPr>
            <a:r>
              <a:rPr lang="en-US" dirty="0" err="1"/>
              <a:t>chỉ</a:t>
            </a:r>
            <a:r>
              <a:rPr lang="en-US" dirty="0"/>
              <a:t> </a:t>
            </a:r>
            <a:r>
              <a:rPr lang="en-US" dirty="0" err="1"/>
              <a:t>dùng</a:t>
            </a:r>
            <a:r>
              <a:rPr lang="en-US" dirty="0"/>
              <a:t> 1 </a:t>
            </a:r>
            <a:r>
              <a:rPr lang="en-US" dirty="0" err="1"/>
              <a:t>nẹp</a:t>
            </a:r>
            <a:r>
              <a:rPr lang="en-US" dirty="0"/>
              <a:t> </a:t>
            </a:r>
            <a:r>
              <a:rPr lang="en-US" dirty="0" err="1"/>
              <a:t>bị</a:t>
            </a:r>
            <a:r>
              <a:rPr lang="en-US" dirty="0"/>
              <a:t> </a:t>
            </a:r>
            <a:r>
              <a:rPr lang="en-US" dirty="0" err="1"/>
              <a:t>cong</a:t>
            </a:r>
            <a:r>
              <a:rPr lang="en-US" dirty="0"/>
              <a:t> (</a:t>
            </a:r>
            <a:r>
              <a:rPr lang="en-US" dirty="0" err="1"/>
              <a:t>thường</a:t>
            </a:r>
            <a:r>
              <a:rPr lang="en-US" dirty="0"/>
              <a:t> </a:t>
            </a:r>
            <a:r>
              <a:rPr lang="en-US" dirty="0" err="1"/>
              <a:t>là</a:t>
            </a:r>
            <a:r>
              <a:rPr lang="en-US" dirty="0"/>
              <a:t> 2 </a:t>
            </a:r>
            <a:r>
              <a:rPr lang="en-US" dirty="0" err="1"/>
              <a:t>nẹp</a:t>
            </a:r>
            <a:r>
              <a:rPr lang="en-US" dirty="0"/>
              <a:t> </a:t>
            </a:r>
            <a:r>
              <a:rPr lang="en-US" dirty="0" err="1"/>
              <a:t>thẳng</a:t>
            </a:r>
            <a:r>
              <a:rPr lang="en-US" dirty="0"/>
              <a:t>)</a:t>
            </a:r>
          </a:p>
          <a:p>
            <a:pPr>
              <a:buFontTx/>
              <a:buChar char="-"/>
            </a:pPr>
            <a:r>
              <a:rPr lang="en-US" dirty="0"/>
              <a:t>Thanh </a:t>
            </a:r>
            <a:r>
              <a:rPr lang="en-US" dirty="0" err="1"/>
              <a:t>nẹp</a:t>
            </a:r>
            <a:r>
              <a:rPr lang="en-US" dirty="0"/>
              <a:t> </a:t>
            </a:r>
            <a:r>
              <a:rPr lang="en-US" dirty="0" err="1"/>
              <a:t>không</a:t>
            </a:r>
            <a:r>
              <a:rPr lang="en-US" dirty="0"/>
              <a:t> </a:t>
            </a:r>
            <a:r>
              <a:rPr lang="en-US" dirty="0" err="1"/>
              <a:t>đủ</a:t>
            </a:r>
            <a:r>
              <a:rPr lang="en-US" dirty="0"/>
              <a:t> </a:t>
            </a:r>
            <a:r>
              <a:rPr lang="en-US" dirty="0" err="1"/>
              <a:t>dài</a:t>
            </a:r>
            <a:r>
              <a:rPr lang="en-US" dirty="0"/>
              <a:t> (</a:t>
            </a:r>
            <a:r>
              <a:rPr lang="en-US" dirty="0" err="1"/>
              <a:t>từ</a:t>
            </a:r>
            <a:r>
              <a:rPr lang="en-US" dirty="0"/>
              <a:t> </a:t>
            </a:r>
            <a:r>
              <a:rPr lang="en-US" dirty="0" err="1"/>
              <a:t>khuỷu</a:t>
            </a:r>
            <a:r>
              <a:rPr lang="en-US" dirty="0"/>
              <a:t> – </a:t>
            </a:r>
            <a:r>
              <a:rPr lang="en-US" dirty="0" err="1"/>
              <a:t>bàn</a:t>
            </a:r>
            <a:r>
              <a:rPr lang="en-US" dirty="0"/>
              <a:t> </a:t>
            </a:r>
            <a:r>
              <a:rPr lang="en-US" dirty="0" err="1"/>
              <a:t>tay</a:t>
            </a:r>
            <a:r>
              <a:rPr lang="en-US" dirty="0"/>
              <a:t>)</a:t>
            </a:r>
          </a:p>
          <a:p>
            <a:pPr>
              <a:buFontTx/>
              <a:buChar char="-"/>
            </a:pPr>
            <a:r>
              <a:rPr lang="en-US" dirty="0" err="1"/>
              <a:t>Vết</a:t>
            </a:r>
            <a:r>
              <a:rPr lang="en-US" dirty="0"/>
              <a:t> </a:t>
            </a:r>
            <a:r>
              <a:rPr lang="en-US" dirty="0" err="1"/>
              <a:t>thương</a:t>
            </a:r>
            <a:r>
              <a:rPr lang="en-US" dirty="0"/>
              <a:t> </a:t>
            </a:r>
            <a:r>
              <a:rPr lang="en-US" dirty="0" err="1"/>
              <a:t>chưa</a:t>
            </a:r>
            <a:r>
              <a:rPr lang="en-US" dirty="0"/>
              <a:t> </a:t>
            </a:r>
            <a:r>
              <a:rPr lang="en-US" dirty="0" err="1"/>
              <a:t>được</a:t>
            </a:r>
            <a:r>
              <a:rPr lang="en-US" dirty="0"/>
              <a:t> </a:t>
            </a:r>
            <a:r>
              <a:rPr lang="en-US" dirty="0" err="1"/>
              <a:t>che</a:t>
            </a:r>
            <a:r>
              <a:rPr lang="en-US" dirty="0"/>
              <a:t> </a:t>
            </a:r>
            <a:r>
              <a:rPr lang="en-US" dirty="0" err="1"/>
              <a:t>phủ</a:t>
            </a:r>
            <a:endParaRPr lang="en-US" dirty="0"/>
          </a:p>
          <a:p>
            <a:r>
              <a:rPr lang="en-US" dirty="0" err="1"/>
              <a:t>Nhìn</a:t>
            </a:r>
            <a:r>
              <a:rPr lang="en-US" dirty="0"/>
              <a:t>:</a:t>
            </a:r>
          </a:p>
          <a:p>
            <a:pPr>
              <a:buFontTx/>
              <a:buChar char="-"/>
            </a:pPr>
            <a:r>
              <a:rPr lang="en-US" dirty="0" err="1"/>
              <a:t>Cẳng</a:t>
            </a:r>
            <a:r>
              <a:rPr lang="en-US" dirty="0"/>
              <a:t> </a:t>
            </a:r>
            <a:r>
              <a:rPr lang="en-US" dirty="0" err="1"/>
              <a:t>tay</a:t>
            </a:r>
            <a:r>
              <a:rPr lang="en-US" dirty="0"/>
              <a:t> </a:t>
            </a:r>
            <a:r>
              <a:rPr lang="en-US" dirty="0" err="1"/>
              <a:t>tư</a:t>
            </a:r>
            <a:r>
              <a:rPr lang="en-US" dirty="0"/>
              <a:t> </a:t>
            </a:r>
            <a:r>
              <a:rPr lang="en-US" dirty="0" err="1"/>
              <a:t>thế</a:t>
            </a:r>
            <a:r>
              <a:rPr lang="en-US" dirty="0"/>
              <a:t> </a:t>
            </a:r>
            <a:r>
              <a:rPr lang="en-US" dirty="0" err="1"/>
              <a:t>sấp</a:t>
            </a:r>
            <a:endParaRPr lang="en-US" dirty="0"/>
          </a:p>
          <a:p>
            <a:pPr>
              <a:buFontTx/>
              <a:buChar char="-"/>
            </a:pPr>
            <a:r>
              <a:rPr lang="en-US" dirty="0" err="1"/>
              <a:t>Mỏm</a:t>
            </a:r>
            <a:r>
              <a:rPr lang="en-US" dirty="0"/>
              <a:t> </a:t>
            </a:r>
            <a:r>
              <a:rPr lang="en-US" dirty="0" err="1"/>
              <a:t>trâm</a:t>
            </a:r>
            <a:r>
              <a:rPr lang="en-US" dirty="0"/>
              <a:t> </a:t>
            </a:r>
            <a:r>
              <a:rPr lang="en-US" dirty="0" err="1"/>
              <a:t>trụ</a:t>
            </a:r>
            <a:r>
              <a:rPr lang="en-US" dirty="0"/>
              <a:t> </a:t>
            </a:r>
            <a:r>
              <a:rPr lang="en-US" dirty="0" err="1"/>
              <a:t>bật</a:t>
            </a:r>
            <a:r>
              <a:rPr lang="en-US" dirty="0"/>
              <a:t> ra </a:t>
            </a:r>
            <a:r>
              <a:rPr lang="en-US" dirty="0" err="1"/>
              <a:t>sau</a:t>
            </a:r>
            <a:endParaRPr lang="en-US" dirty="0"/>
          </a:p>
          <a:p>
            <a:pPr>
              <a:buFontTx/>
              <a:buChar char="-"/>
            </a:pPr>
            <a:r>
              <a:rPr lang="en-US" dirty="0" err="1"/>
              <a:t>Vết</a:t>
            </a:r>
            <a:r>
              <a:rPr lang="en-US" dirty="0"/>
              <a:t> </a:t>
            </a:r>
            <a:r>
              <a:rPr lang="en-US" dirty="0" err="1"/>
              <a:t>thương</a:t>
            </a:r>
            <a:r>
              <a:rPr lang="en-US" dirty="0"/>
              <a:t> </a:t>
            </a:r>
            <a:r>
              <a:rPr lang="en-US" dirty="0" err="1"/>
              <a:t>cổ</a:t>
            </a:r>
            <a:r>
              <a:rPr lang="en-US" dirty="0"/>
              <a:t> </a:t>
            </a:r>
            <a:r>
              <a:rPr lang="en-US" dirty="0" err="1"/>
              <a:t>tay</a:t>
            </a:r>
            <a:r>
              <a:rPr lang="en-US" dirty="0"/>
              <a:t> ở </a:t>
            </a:r>
            <a:r>
              <a:rPr lang="en-US" dirty="0" err="1"/>
              <a:t>phía</a:t>
            </a:r>
            <a:r>
              <a:rPr lang="en-US" dirty="0"/>
              <a:t> </a:t>
            </a:r>
            <a:r>
              <a:rPr lang="en-US" dirty="0" err="1"/>
              <a:t>bên</a:t>
            </a:r>
            <a:r>
              <a:rPr lang="en-US" dirty="0"/>
              <a:t> </a:t>
            </a:r>
            <a:r>
              <a:rPr lang="en-US" dirty="0" err="1"/>
              <a:t>trụ</a:t>
            </a:r>
            <a:endParaRPr lang="en-US" dirty="0"/>
          </a:p>
          <a:p>
            <a:pPr>
              <a:buFontTx/>
              <a:buChar char="-"/>
            </a:pPr>
            <a:endParaRPr lang="en-US" dirty="0"/>
          </a:p>
        </p:txBody>
      </p:sp>
      <p:pic>
        <p:nvPicPr>
          <p:cNvPr id="5" name="Picture 4">
            <a:extLst>
              <a:ext uri="{FF2B5EF4-FFF2-40B4-BE49-F238E27FC236}">
                <a16:creationId xmlns:a16="http://schemas.microsoft.com/office/drawing/2014/main" id="{04C52DC1-2D95-4C83-9B69-379F55547CD1}"/>
              </a:ext>
            </a:extLst>
          </p:cNvPr>
          <p:cNvPicPr>
            <a:picLocks noChangeAspect="1"/>
          </p:cNvPicPr>
          <p:nvPr/>
        </p:nvPicPr>
        <p:blipFill>
          <a:blip r:embed="rId2"/>
          <a:stretch>
            <a:fillRect/>
          </a:stretch>
        </p:blipFill>
        <p:spPr>
          <a:xfrm>
            <a:off x="5419032" y="2469271"/>
            <a:ext cx="3501563" cy="2453879"/>
          </a:xfrm>
          <a:prstGeom prst="rect">
            <a:avLst/>
          </a:prstGeom>
        </p:spPr>
      </p:pic>
    </p:spTree>
    <p:extLst>
      <p:ext uri="{BB962C8B-B14F-4D97-AF65-F5344CB8AC3E}">
        <p14:creationId xmlns:p14="http://schemas.microsoft.com/office/powerpoint/2010/main" val="2903319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78941" y="717799"/>
            <a:ext cx="5786117" cy="477054"/>
          </a:xfrm>
          <a:prstGeom prst="rect">
            <a:avLst/>
          </a:prstGeom>
        </p:spPr>
        <p:txBody>
          <a:bodyPr vert="horz" wrap="square" lIns="0" tIns="0" rIns="0" bIns="0" rtlCol="0">
            <a:spAutoFit/>
          </a:bodyPr>
          <a:lstStyle/>
          <a:p>
            <a:pPr marL="12700">
              <a:lnSpc>
                <a:spcPct val="100000"/>
              </a:lnSpc>
            </a:pPr>
            <a:r>
              <a:rPr lang="en-US" spc="-5" dirty="0" err="1"/>
              <a:t>Ca</a:t>
            </a:r>
            <a:r>
              <a:rPr lang="en-US" spc="-5" dirty="0"/>
              <a:t> 1</a:t>
            </a:r>
            <a:endParaRPr spc="-5" dirty="0"/>
          </a:p>
        </p:txBody>
      </p:sp>
      <p:sp>
        <p:nvSpPr>
          <p:cNvPr id="3" name="object 3"/>
          <p:cNvSpPr txBox="1"/>
          <p:nvPr/>
        </p:nvSpPr>
        <p:spPr>
          <a:xfrm>
            <a:off x="535927" y="1711447"/>
            <a:ext cx="8009255" cy="2549416"/>
          </a:xfrm>
          <a:prstGeom prst="rect">
            <a:avLst/>
          </a:prstGeom>
        </p:spPr>
        <p:txBody>
          <a:bodyPr vert="horz" wrap="square" lIns="0" tIns="0" rIns="0" bIns="0" rtlCol="0">
            <a:spAutoFit/>
          </a:bodyPr>
          <a:lstStyle/>
          <a:p>
            <a:pPr marL="355600" marR="5080" indent="-342900" algn="just">
              <a:lnSpc>
                <a:spcPct val="150000"/>
              </a:lnSpc>
              <a:buClr>
                <a:srgbClr val="404040"/>
              </a:buClr>
              <a:buFont typeface="Calibri"/>
              <a:buChar char="•"/>
              <a:tabLst>
                <a:tab pos="356235" algn="l"/>
              </a:tabLst>
            </a:pPr>
            <a:r>
              <a:rPr lang="vi-VN" sz="2800" dirty="0">
                <a:latin typeface="Arial"/>
                <a:cs typeface="Arial"/>
              </a:rPr>
              <a:t>Bệnh nhân nữ 65 tuổi cách nhập viện 23h bệnh nhân té tại nhà, sau té đau vai phải. Bn được người nhà chở lên bv địa phương khám, sau đó được chuyển lên BV CTCH.</a:t>
            </a:r>
            <a:endParaRPr sz="2800" dirty="0">
              <a:latin typeface="Arial"/>
              <a:cs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903085"/>
          </a:xfrm>
        </p:spPr>
        <p:txBody>
          <a:bodyPr/>
          <a:lstStyle/>
          <a:p>
            <a:pPr algn="just">
              <a:lnSpc>
                <a:spcPct val="150000"/>
              </a:lnSpc>
            </a:pPr>
            <a:r>
              <a:rPr lang="en-US" dirty="0">
                <a:latin typeface="Arial"/>
                <a:cs typeface="Arial"/>
              </a:rPr>
              <a:t>- </a:t>
            </a:r>
            <a:r>
              <a:rPr lang="en-US" sz="2800" dirty="0" err="1">
                <a:latin typeface="Arial"/>
                <a:cs typeface="Arial"/>
              </a:rPr>
              <a:t>Bn</a:t>
            </a:r>
            <a:r>
              <a:rPr lang="en-US" sz="2800" dirty="0">
                <a:latin typeface="Arial"/>
                <a:cs typeface="Arial"/>
              </a:rPr>
              <a:t> </a:t>
            </a:r>
            <a:r>
              <a:rPr lang="en-US" sz="2800" dirty="0" err="1">
                <a:latin typeface="Arial"/>
                <a:cs typeface="Arial"/>
              </a:rPr>
              <a:t>bị</a:t>
            </a:r>
            <a:r>
              <a:rPr lang="en-US" sz="2800" dirty="0">
                <a:latin typeface="Arial"/>
                <a:cs typeface="Arial"/>
              </a:rPr>
              <a:t> </a:t>
            </a:r>
            <a:r>
              <a:rPr lang="en-US" sz="2800" dirty="0" err="1">
                <a:latin typeface="Arial"/>
                <a:cs typeface="Arial"/>
              </a:rPr>
              <a:t>đau</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biến</a:t>
            </a:r>
            <a:r>
              <a:rPr lang="en-US" sz="2800" dirty="0">
                <a:latin typeface="Arial"/>
                <a:cs typeface="Arial"/>
              </a:rPr>
              <a:t> </a:t>
            </a:r>
            <a:r>
              <a:rPr lang="en-US" sz="2800" dirty="0" err="1">
                <a:latin typeface="Arial"/>
                <a:cs typeface="Arial"/>
              </a:rPr>
              <a:t>dạng</a:t>
            </a:r>
            <a:r>
              <a:rPr lang="en-US" sz="2800" dirty="0">
                <a:latin typeface="Arial"/>
                <a:cs typeface="Arial"/>
              </a:rPr>
              <a:t> </a:t>
            </a:r>
            <a:r>
              <a:rPr lang="en-US" sz="2800" dirty="0" err="1">
                <a:latin typeface="Arial"/>
                <a:cs typeface="Arial"/>
              </a:rPr>
              <a:t>bên</a:t>
            </a:r>
            <a:r>
              <a:rPr lang="en-US" sz="2800" dirty="0">
                <a:latin typeface="Arial"/>
                <a:cs typeface="Arial"/>
              </a:rPr>
              <a:t> </a:t>
            </a:r>
            <a:r>
              <a:rPr lang="en-US" sz="2800" dirty="0" err="1">
                <a:latin typeface="Arial"/>
                <a:cs typeface="Arial"/>
              </a:rPr>
              <a:t>trụ</a:t>
            </a:r>
            <a:r>
              <a:rPr lang="en-US" sz="2800" dirty="0">
                <a:latin typeface="Arial"/>
                <a:cs typeface="Arial"/>
              </a:rPr>
              <a:t> </a:t>
            </a:r>
            <a:r>
              <a:rPr lang="en-US" sz="2800" dirty="0" err="1">
                <a:latin typeface="Arial"/>
                <a:cs typeface="Arial"/>
              </a:rPr>
              <a:t>cổ</a:t>
            </a:r>
            <a:r>
              <a:rPr lang="en-US" sz="2800" dirty="0">
                <a:latin typeface="Arial"/>
                <a:cs typeface="Arial"/>
              </a:rPr>
              <a:t> </a:t>
            </a:r>
            <a:r>
              <a:rPr lang="en-US" sz="2800" dirty="0" err="1">
                <a:latin typeface="Arial"/>
                <a:cs typeface="Arial"/>
              </a:rPr>
              <a:t>tay</a:t>
            </a:r>
            <a:r>
              <a:rPr lang="en-US" sz="2800" dirty="0">
                <a:latin typeface="Arial"/>
                <a:cs typeface="Arial"/>
              </a:rPr>
              <a:t> + </a:t>
            </a:r>
            <a:r>
              <a:rPr lang="en-US" sz="2800" dirty="0" err="1">
                <a:latin typeface="Arial"/>
                <a:cs typeface="Arial"/>
              </a:rPr>
              <a:t>đau</a:t>
            </a:r>
            <a:r>
              <a:rPr lang="en-US" sz="2800" dirty="0">
                <a:latin typeface="Arial"/>
                <a:cs typeface="Arial"/>
              </a:rPr>
              <a:t> 1/3 </a:t>
            </a:r>
            <a:r>
              <a:rPr lang="en-US" sz="2800" dirty="0" err="1">
                <a:latin typeface="Arial"/>
                <a:cs typeface="Arial"/>
              </a:rPr>
              <a:t>giữa</a:t>
            </a:r>
            <a:r>
              <a:rPr lang="en-US" sz="2800" dirty="0">
                <a:latin typeface="Arial"/>
                <a:cs typeface="Arial"/>
              </a:rPr>
              <a:t> </a:t>
            </a:r>
            <a:r>
              <a:rPr lang="en-US" sz="2800" dirty="0" err="1">
                <a:latin typeface="Arial"/>
                <a:cs typeface="Arial"/>
              </a:rPr>
              <a:t>dưới</a:t>
            </a:r>
            <a:r>
              <a:rPr lang="en-US" sz="2800" dirty="0">
                <a:latin typeface="Arial"/>
                <a:cs typeface="Arial"/>
              </a:rPr>
              <a:t> </a:t>
            </a:r>
            <a:r>
              <a:rPr lang="en-US" sz="2800" dirty="0" err="1">
                <a:latin typeface="Arial"/>
                <a:cs typeface="Arial"/>
              </a:rPr>
              <a:t>cẳng</a:t>
            </a:r>
            <a:r>
              <a:rPr lang="en-US" sz="2800" dirty="0">
                <a:latin typeface="Arial"/>
                <a:cs typeface="Arial"/>
              </a:rPr>
              <a:t> </a:t>
            </a:r>
            <a:r>
              <a:rPr lang="en-US" sz="2800" dirty="0" err="1">
                <a:latin typeface="Arial"/>
                <a:cs typeface="Arial"/>
              </a:rPr>
              <a:t>tay</a:t>
            </a:r>
            <a:r>
              <a:rPr lang="en-US" sz="2800" dirty="0">
                <a:latin typeface="Arial"/>
                <a:cs typeface="Arial"/>
              </a:rPr>
              <a:t> </a:t>
            </a:r>
            <a:r>
              <a:rPr lang="en-US" sz="2800" dirty="0" err="1">
                <a:latin typeface="Arial"/>
                <a:cs typeface="Arial"/>
              </a:rPr>
              <a:t>phía</a:t>
            </a:r>
            <a:r>
              <a:rPr lang="en-US" sz="2800" dirty="0">
                <a:latin typeface="Arial"/>
                <a:cs typeface="Arial"/>
              </a:rPr>
              <a:t> </a:t>
            </a:r>
            <a:r>
              <a:rPr lang="en-US" sz="2800" dirty="0" err="1">
                <a:latin typeface="Arial"/>
                <a:cs typeface="Arial"/>
              </a:rPr>
              <a:t>bên</a:t>
            </a:r>
            <a:r>
              <a:rPr lang="en-US" sz="2800" dirty="0">
                <a:latin typeface="Arial"/>
                <a:cs typeface="Arial"/>
              </a:rPr>
              <a:t> quay.</a:t>
            </a:r>
          </a:p>
          <a:p>
            <a:pPr algn="just">
              <a:lnSpc>
                <a:spcPct val="150000"/>
              </a:lnSpc>
            </a:pPr>
            <a:r>
              <a:rPr lang="en-US" sz="2800" dirty="0" err="1">
                <a:latin typeface="Arial"/>
                <a:cs typeface="Arial"/>
              </a:rPr>
              <a:t>Khám</a:t>
            </a:r>
            <a:r>
              <a:rPr lang="en-US" sz="2800" dirty="0">
                <a:latin typeface="Arial"/>
                <a:cs typeface="Arial"/>
              </a:rPr>
              <a:t> LS </a:t>
            </a:r>
            <a:r>
              <a:rPr lang="en-US" sz="2800" dirty="0" err="1">
                <a:latin typeface="Arial"/>
                <a:cs typeface="Arial"/>
              </a:rPr>
              <a:t>bạn</a:t>
            </a:r>
            <a:r>
              <a:rPr lang="en-US" sz="2800" dirty="0">
                <a:latin typeface="Arial"/>
                <a:cs typeface="Arial"/>
              </a:rPr>
              <a:t> </a:t>
            </a:r>
            <a:r>
              <a:rPr lang="en-US" sz="2800" dirty="0" err="1">
                <a:latin typeface="Arial"/>
                <a:cs typeface="Arial"/>
              </a:rPr>
              <a:t>khám</a:t>
            </a:r>
            <a:r>
              <a:rPr lang="en-US" sz="2800" dirty="0">
                <a:latin typeface="Arial"/>
                <a:cs typeface="Arial"/>
              </a:rPr>
              <a:t> </a:t>
            </a:r>
            <a:r>
              <a:rPr lang="en-US" sz="2800" dirty="0" err="1">
                <a:latin typeface="Arial"/>
                <a:cs typeface="Arial"/>
              </a:rPr>
              <a:t>chú</a:t>
            </a:r>
            <a:r>
              <a:rPr lang="en-US" sz="2800" dirty="0">
                <a:latin typeface="Arial"/>
                <a:cs typeface="Arial"/>
              </a:rPr>
              <a:t> </a:t>
            </a:r>
            <a:r>
              <a:rPr lang="en-US" sz="2800" dirty="0" err="1">
                <a:latin typeface="Arial"/>
                <a:cs typeface="Arial"/>
              </a:rPr>
              <a:t>ý</a:t>
            </a:r>
            <a:r>
              <a:rPr lang="en-US" sz="2800" dirty="0">
                <a:latin typeface="Arial"/>
                <a:cs typeface="Arial"/>
              </a:rPr>
              <a:t> </a:t>
            </a:r>
            <a:r>
              <a:rPr lang="en-US" sz="2800" dirty="0" err="1">
                <a:latin typeface="Arial"/>
                <a:cs typeface="Arial"/>
              </a:rPr>
              <a:t>dấu</a:t>
            </a:r>
            <a:r>
              <a:rPr lang="en-US" sz="2800" dirty="0">
                <a:latin typeface="Arial"/>
                <a:cs typeface="Arial"/>
              </a:rPr>
              <a:t> </a:t>
            </a:r>
            <a:r>
              <a:rPr lang="en-US" sz="2800" dirty="0" err="1">
                <a:latin typeface="Arial"/>
                <a:cs typeface="Arial"/>
              </a:rPr>
              <a:t>hiệu</a:t>
            </a:r>
            <a:r>
              <a:rPr lang="en-US" sz="2800" dirty="0">
                <a:latin typeface="Arial"/>
                <a:cs typeface="Arial"/>
              </a:rPr>
              <a:t> LS </a:t>
            </a:r>
            <a:r>
              <a:rPr lang="en-US" sz="2800" dirty="0" err="1">
                <a:latin typeface="Arial"/>
                <a:cs typeface="Arial"/>
              </a:rPr>
              <a:t>nào</a:t>
            </a:r>
            <a:r>
              <a:rPr lang="en-US" sz="2800" dirty="0">
                <a:latin typeface="Arial"/>
                <a:cs typeface="Arial"/>
              </a:rPr>
              <a:t>?</a:t>
            </a:r>
          </a:p>
        </p:txBody>
      </p:sp>
    </p:spTree>
    <p:extLst>
      <p:ext uri="{BB962C8B-B14F-4D97-AF65-F5344CB8AC3E}">
        <p14:creationId xmlns:p14="http://schemas.microsoft.com/office/powerpoint/2010/main" val="10328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B75F0-3E1F-4C4A-BD1C-941E559AE916}"/>
              </a:ext>
            </a:extLst>
          </p:cNvPr>
          <p:cNvSpPr>
            <a:spLocks noGrp="1"/>
          </p:cNvSpPr>
          <p:nvPr>
            <p:ph type="title"/>
          </p:nvPr>
        </p:nvSpPr>
        <p:spPr>
          <a:xfrm>
            <a:off x="1678941" y="717799"/>
            <a:ext cx="5786117" cy="477054"/>
          </a:xfrm>
        </p:spPr>
        <p:txBody>
          <a:bodyPr/>
          <a:lstStyle/>
          <a:p>
            <a:r>
              <a:rPr lang="en-US" dirty="0"/>
              <a:t>Case 3</a:t>
            </a:r>
          </a:p>
        </p:txBody>
      </p:sp>
      <p:sp>
        <p:nvSpPr>
          <p:cNvPr id="3" name="Content Placeholder 2">
            <a:extLst>
              <a:ext uri="{FF2B5EF4-FFF2-40B4-BE49-F238E27FC236}">
                <a16:creationId xmlns:a16="http://schemas.microsoft.com/office/drawing/2014/main" id="{0E887A52-0D7D-4B28-9473-5CBE8A18B3E0}"/>
              </a:ext>
            </a:extLst>
          </p:cNvPr>
          <p:cNvSpPr>
            <a:spLocks noGrp="1"/>
          </p:cNvSpPr>
          <p:nvPr>
            <p:ph idx="1"/>
          </p:nvPr>
        </p:nvSpPr>
        <p:spPr/>
        <p:txBody>
          <a:bodyPr>
            <a:normAutofit/>
          </a:bodyPr>
          <a:lstStyle/>
          <a:p>
            <a:r>
              <a:rPr lang="en-US" dirty="0" err="1"/>
              <a:t>Khám</a:t>
            </a:r>
            <a:endParaRPr lang="en-US" dirty="0"/>
          </a:p>
          <a:p>
            <a:pPr>
              <a:buFontTx/>
              <a:buChar char="-"/>
            </a:pPr>
            <a:r>
              <a:rPr lang="en-US" dirty="0" err="1"/>
              <a:t>Đánh</a:t>
            </a:r>
            <a:r>
              <a:rPr lang="en-US" dirty="0"/>
              <a:t> </a:t>
            </a:r>
            <a:r>
              <a:rPr lang="en-US" dirty="0" err="1"/>
              <a:t>giá</a:t>
            </a:r>
            <a:r>
              <a:rPr lang="en-US" dirty="0"/>
              <a:t> </a:t>
            </a:r>
            <a:r>
              <a:rPr lang="en-US" dirty="0" err="1"/>
              <a:t>vết</a:t>
            </a:r>
            <a:r>
              <a:rPr lang="en-US" dirty="0"/>
              <a:t> </a:t>
            </a:r>
            <a:r>
              <a:rPr lang="en-US" dirty="0" err="1"/>
              <a:t>thương</a:t>
            </a:r>
            <a:r>
              <a:rPr lang="en-US" dirty="0"/>
              <a:t> (</a:t>
            </a:r>
            <a:r>
              <a:rPr lang="en-US" dirty="0" err="1"/>
              <a:t>độ</a:t>
            </a:r>
            <a:r>
              <a:rPr lang="en-US" dirty="0"/>
              <a:t> </a:t>
            </a:r>
            <a:r>
              <a:rPr lang="en-US" dirty="0" err="1"/>
              <a:t>sạch</a:t>
            </a:r>
            <a:r>
              <a:rPr lang="en-US" dirty="0"/>
              <a:t>, </a:t>
            </a:r>
            <a:r>
              <a:rPr lang="en-US" dirty="0" err="1"/>
              <a:t>máu</a:t>
            </a:r>
            <a:r>
              <a:rPr lang="en-US" dirty="0"/>
              <a:t> </a:t>
            </a:r>
            <a:r>
              <a:rPr lang="en-US" dirty="0" err="1"/>
              <a:t>chảy</a:t>
            </a:r>
            <a:r>
              <a:rPr lang="en-US" dirty="0"/>
              <a:t> </a:t>
            </a:r>
            <a:r>
              <a:rPr lang="en-US" dirty="0" err="1"/>
              <a:t>nhiều</a:t>
            </a:r>
            <a:r>
              <a:rPr lang="en-US" dirty="0"/>
              <a:t>?)</a:t>
            </a:r>
          </a:p>
          <a:p>
            <a:pPr>
              <a:buFontTx/>
              <a:buChar char="-"/>
            </a:pPr>
            <a:r>
              <a:rPr lang="en-US" dirty="0" err="1"/>
              <a:t>Dấu</a:t>
            </a:r>
            <a:r>
              <a:rPr lang="en-US" dirty="0"/>
              <a:t> </a:t>
            </a:r>
            <a:r>
              <a:rPr lang="en-US" dirty="0" err="1"/>
              <a:t>lạo</a:t>
            </a:r>
            <a:r>
              <a:rPr lang="en-US" dirty="0"/>
              <a:t> </a:t>
            </a:r>
            <a:r>
              <a:rPr lang="en-US" dirty="0" err="1"/>
              <a:t>xạo</a:t>
            </a:r>
            <a:r>
              <a:rPr lang="en-US" dirty="0"/>
              <a:t> </a:t>
            </a:r>
            <a:r>
              <a:rPr lang="en-US" dirty="0" err="1"/>
              <a:t>xương</a:t>
            </a:r>
            <a:endParaRPr lang="en-US" dirty="0"/>
          </a:p>
          <a:p>
            <a:pPr>
              <a:buFontTx/>
              <a:buChar char="-"/>
            </a:pPr>
            <a:r>
              <a:rPr lang="en-US" dirty="0" err="1"/>
              <a:t>Biến</a:t>
            </a:r>
            <a:r>
              <a:rPr lang="en-US" dirty="0"/>
              <a:t> </a:t>
            </a:r>
            <a:r>
              <a:rPr lang="en-US" dirty="0" err="1"/>
              <a:t>dạng</a:t>
            </a:r>
            <a:r>
              <a:rPr lang="en-US" dirty="0"/>
              <a:t> </a:t>
            </a:r>
            <a:r>
              <a:rPr lang="en-US" dirty="0" err="1"/>
              <a:t>bậc</a:t>
            </a:r>
            <a:r>
              <a:rPr lang="en-US" dirty="0"/>
              <a:t> thang/</a:t>
            </a:r>
            <a:r>
              <a:rPr lang="en-US" dirty="0" err="1"/>
              <a:t>gập</a:t>
            </a:r>
            <a:r>
              <a:rPr lang="en-US" dirty="0"/>
              <a:t> </a:t>
            </a:r>
            <a:r>
              <a:rPr lang="en-US" dirty="0" err="1"/>
              <a:t>góc</a:t>
            </a:r>
            <a:endParaRPr lang="en-US" dirty="0"/>
          </a:p>
          <a:p>
            <a:pPr>
              <a:buFontTx/>
              <a:buChar char="-"/>
            </a:pPr>
            <a:r>
              <a:rPr lang="en-US" dirty="0" err="1"/>
              <a:t>Cử</a:t>
            </a:r>
            <a:r>
              <a:rPr lang="en-US" dirty="0"/>
              <a:t> </a:t>
            </a:r>
            <a:r>
              <a:rPr lang="en-US" dirty="0" err="1"/>
              <a:t>động</a:t>
            </a:r>
            <a:r>
              <a:rPr lang="en-US" dirty="0"/>
              <a:t> </a:t>
            </a:r>
            <a:r>
              <a:rPr lang="en-US" dirty="0" err="1"/>
              <a:t>bất</a:t>
            </a:r>
            <a:r>
              <a:rPr lang="en-US" dirty="0"/>
              <a:t> </a:t>
            </a:r>
            <a:r>
              <a:rPr lang="en-US" dirty="0" err="1"/>
              <a:t>thường</a:t>
            </a:r>
            <a:r>
              <a:rPr lang="en-US" dirty="0"/>
              <a:t> ở </a:t>
            </a:r>
            <a:r>
              <a:rPr lang="en-US" dirty="0" err="1"/>
              <a:t>cẳng</a:t>
            </a:r>
            <a:r>
              <a:rPr lang="en-US" dirty="0"/>
              <a:t> </a:t>
            </a:r>
            <a:r>
              <a:rPr lang="en-US" dirty="0" err="1"/>
              <a:t>tay</a:t>
            </a:r>
            <a:endParaRPr lang="en-US" dirty="0"/>
          </a:p>
          <a:p>
            <a:pPr>
              <a:buFontTx/>
              <a:buChar char="-"/>
            </a:pPr>
            <a:r>
              <a:rPr lang="en-US" dirty="0" err="1"/>
              <a:t>Đo</a:t>
            </a:r>
            <a:r>
              <a:rPr lang="en-US" dirty="0"/>
              <a:t> </a:t>
            </a:r>
            <a:r>
              <a:rPr lang="en-US" dirty="0" err="1"/>
              <a:t>chiều</a:t>
            </a:r>
            <a:r>
              <a:rPr lang="en-US" dirty="0"/>
              <a:t> </a:t>
            </a:r>
            <a:r>
              <a:rPr lang="en-US" dirty="0" err="1"/>
              <a:t>dài</a:t>
            </a:r>
            <a:r>
              <a:rPr lang="en-US" dirty="0"/>
              <a:t> </a:t>
            </a:r>
            <a:r>
              <a:rPr lang="en-US" dirty="0" err="1"/>
              <a:t>tương</a:t>
            </a:r>
            <a:r>
              <a:rPr lang="en-US" dirty="0"/>
              <a:t> </a:t>
            </a:r>
            <a:r>
              <a:rPr lang="en-US" dirty="0" err="1"/>
              <a:t>đối</a:t>
            </a:r>
            <a:r>
              <a:rPr lang="en-US" dirty="0"/>
              <a:t>, </a:t>
            </a:r>
            <a:r>
              <a:rPr lang="en-US" dirty="0" err="1"/>
              <a:t>tuyệt</a:t>
            </a:r>
            <a:r>
              <a:rPr lang="en-US" dirty="0"/>
              <a:t> </a:t>
            </a:r>
            <a:r>
              <a:rPr lang="en-US" dirty="0" err="1"/>
              <a:t>đối</a:t>
            </a:r>
            <a:r>
              <a:rPr lang="en-US" dirty="0"/>
              <a:t> </a:t>
            </a:r>
            <a:r>
              <a:rPr lang="en-US" dirty="0" err="1"/>
              <a:t>cẳng</a:t>
            </a:r>
            <a:r>
              <a:rPr lang="en-US" dirty="0"/>
              <a:t> </a:t>
            </a:r>
            <a:r>
              <a:rPr lang="en-US" dirty="0" err="1"/>
              <a:t>tay</a:t>
            </a:r>
            <a:endParaRPr lang="en-US" dirty="0"/>
          </a:p>
          <a:p>
            <a:pPr>
              <a:buFontTx/>
              <a:buChar char="-"/>
            </a:pPr>
            <a:r>
              <a:rPr lang="en-US" dirty="0" err="1"/>
              <a:t>Bắt</a:t>
            </a:r>
            <a:r>
              <a:rPr lang="en-US" dirty="0"/>
              <a:t> </a:t>
            </a:r>
            <a:r>
              <a:rPr lang="en-US" dirty="0" err="1"/>
              <a:t>mạch</a:t>
            </a:r>
            <a:r>
              <a:rPr lang="en-US" dirty="0"/>
              <a:t> quay, </a:t>
            </a:r>
            <a:r>
              <a:rPr lang="en-US" dirty="0" err="1"/>
              <a:t>trụ</a:t>
            </a:r>
            <a:endParaRPr lang="en-US" dirty="0"/>
          </a:p>
          <a:p>
            <a:pPr>
              <a:buFontTx/>
              <a:buChar char="-"/>
            </a:pPr>
            <a:r>
              <a:rPr lang="en-US" dirty="0" err="1"/>
              <a:t>Khám</a:t>
            </a:r>
            <a:r>
              <a:rPr lang="en-US" dirty="0"/>
              <a:t> </a:t>
            </a:r>
            <a:r>
              <a:rPr lang="en-US" dirty="0" err="1"/>
              <a:t>vận</a:t>
            </a:r>
            <a:r>
              <a:rPr lang="en-US" dirty="0"/>
              <a:t> </a:t>
            </a:r>
            <a:r>
              <a:rPr lang="en-US" dirty="0" err="1"/>
              <a:t>động</a:t>
            </a:r>
            <a:r>
              <a:rPr lang="en-US" dirty="0"/>
              <a:t> </a:t>
            </a:r>
            <a:r>
              <a:rPr lang="en-US" dirty="0" err="1"/>
              <a:t>sấp</a:t>
            </a:r>
            <a:r>
              <a:rPr lang="en-US" dirty="0"/>
              <a:t> </a:t>
            </a:r>
            <a:r>
              <a:rPr lang="en-US" dirty="0" err="1"/>
              <a:t>ngửa</a:t>
            </a:r>
            <a:r>
              <a:rPr lang="en-US" dirty="0"/>
              <a:t> </a:t>
            </a:r>
            <a:r>
              <a:rPr lang="en-US" dirty="0" err="1"/>
              <a:t>cẳng</a:t>
            </a:r>
            <a:r>
              <a:rPr lang="en-US" dirty="0"/>
              <a:t> </a:t>
            </a:r>
            <a:r>
              <a:rPr lang="en-US" dirty="0" err="1"/>
              <a:t>tay</a:t>
            </a:r>
            <a:endParaRPr lang="en-US" dirty="0"/>
          </a:p>
          <a:p>
            <a:pPr>
              <a:buFontTx/>
              <a:buChar char="-"/>
            </a:pPr>
            <a:r>
              <a:rPr lang="en-US" dirty="0" err="1"/>
              <a:t>Vận</a:t>
            </a:r>
            <a:r>
              <a:rPr lang="en-US" dirty="0"/>
              <a:t> </a:t>
            </a:r>
            <a:r>
              <a:rPr lang="en-US" dirty="0" err="1"/>
              <a:t>động</a:t>
            </a:r>
            <a:r>
              <a:rPr lang="en-US" dirty="0"/>
              <a:t> – </a:t>
            </a:r>
            <a:r>
              <a:rPr lang="en-US" dirty="0" err="1"/>
              <a:t>cảm</a:t>
            </a:r>
            <a:r>
              <a:rPr lang="en-US" dirty="0"/>
              <a:t> </a:t>
            </a:r>
            <a:r>
              <a:rPr lang="en-US" dirty="0" err="1"/>
              <a:t>giác</a:t>
            </a:r>
            <a:r>
              <a:rPr lang="en-US" dirty="0"/>
              <a:t> </a:t>
            </a:r>
            <a:r>
              <a:rPr lang="en-US" dirty="0" err="1"/>
              <a:t>cẳng</a:t>
            </a:r>
            <a:r>
              <a:rPr lang="en-US" dirty="0"/>
              <a:t> – </a:t>
            </a:r>
            <a:r>
              <a:rPr lang="en-US" dirty="0" err="1"/>
              <a:t>bàn</a:t>
            </a:r>
            <a:r>
              <a:rPr lang="en-US" dirty="0"/>
              <a:t> </a:t>
            </a:r>
            <a:r>
              <a:rPr lang="en-US" dirty="0" err="1"/>
              <a:t>tay</a:t>
            </a:r>
            <a:r>
              <a:rPr lang="en-US" dirty="0"/>
              <a:t> </a:t>
            </a:r>
            <a:r>
              <a:rPr lang="en-US" dirty="0" err="1"/>
              <a:t>theo</a:t>
            </a:r>
            <a:r>
              <a:rPr lang="en-US" dirty="0"/>
              <a:t> TK quay, </a:t>
            </a:r>
            <a:r>
              <a:rPr lang="en-US" dirty="0" err="1"/>
              <a:t>trụ</a:t>
            </a:r>
            <a:r>
              <a:rPr lang="en-US" dirty="0"/>
              <a:t>, </a:t>
            </a:r>
            <a:r>
              <a:rPr lang="en-US" dirty="0" err="1"/>
              <a:t>giữa</a:t>
            </a:r>
            <a:endParaRPr lang="en-US" dirty="0"/>
          </a:p>
        </p:txBody>
      </p:sp>
    </p:spTree>
    <p:extLst>
      <p:ext uri="{BB962C8B-B14F-4D97-AF65-F5344CB8AC3E}">
        <p14:creationId xmlns:p14="http://schemas.microsoft.com/office/powerpoint/2010/main" val="392490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a:t>X </a:t>
            </a:r>
            <a:r>
              <a:rPr lang="en-US" dirty="0" err="1"/>
              <a:t>quang</a:t>
            </a:r>
            <a:endParaRPr lang="en-US" dirty="0"/>
          </a:p>
        </p:txBody>
      </p:sp>
      <p:pic>
        <p:nvPicPr>
          <p:cNvPr id="3" name="Picture 2"/>
          <p:cNvPicPr>
            <a:picLocks noChangeAspect="1"/>
          </p:cNvPicPr>
          <p:nvPr/>
        </p:nvPicPr>
        <p:blipFill>
          <a:blip r:embed="rId2"/>
          <a:stretch>
            <a:fillRect/>
          </a:stretch>
        </p:blipFill>
        <p:spPr>
          <a:xfrm>
            <a:off x="2286000" y="1371600"/>
            <a:ext cx="4277718" cy="4558224"/>
          </a:xfrm>
          <a:prstGeom prst="rect">
            <a:avLst/>
          </a:prstGeom>
        </p:spPr>
      </p:pic>
    </p:spTree>
    <p:extLst>
      <p:ext uri="{BB962C8B-B14F-4D97-AF65-F5344CB8AC3E}">
        <p14:creationId xmlns:p14="http://schemas.microsoft.com/office/powerpoint/2010/main" val="35418788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endParaRPr lang="en-US" dirty="0"/>
          </a:p>
        </p:txBody>
      </p:sp>
      <p:sp>
        <p:nvSpPr>
          <p:cNvPr id="3" name="Text Placeholder 2"/>
          <p:cNvSpPr>
            <a:spLocks noGrp="1"/>
          </p:cNvSpPr>
          <p:nvPr>
            <p:ph type="body" idx="1"/>
          </p:nvPr>
        </p:nvSpPr>
        <p:spPr>
          <a:xfrm>
            <a:off x="535940" y="1711447"/>
            <a:ext cx="8072119" cy="430887"/>
          </a:xfrm>
        </p:spPr>
        <p:txBody>
          <a:bodyPr/>
          <a:lstStyle/>
          <a:p>
            <a:r>
              <a:rPr lang="en-US" sz="2800" dirty="0" err="1">
                <a:latin typeface="Arial"/>
                <a:cs typeface="Arial"/>
              </a:rPr>
              <a:t>Đọc</a:t>
            </a:r>
            <a:r>
              <a:rPr lang="en-US" sz="2800" dirty="0">
                <a:latin typeface="Arial"/>
                <a:cs typeface="Arial"/>
              </a:rPr>
              <a:t> </a:t>
            </a:r>
            <a:r>
              <a:rPr lang="en-US" sz="2800" dirty="0" err="1">
                <a:latin typeface="Arial"/>
                <a:cs typeface="Arial"/>
              </a:rPr>
              <a:t>phim</a:t>
            </a:r>
            <a:r>
              <a:rPr lang="en-US" sz="2800" dirty="0">
                <a:latin typeface="Arial"/>
                <a:cs typeface="Arial"/>
              </a:rPr>
              <a:t> </a:t>
            </a:r>
            <a:r>
              <a:rPr lang="en-US" sz="2800" dirty="0" err="1">
                <a:latin typeface="Arial"/>
                <a:cs typeface="Arial"/>
              </a:rPr>
              <a:t>và</a:t>
            </a:r>
            <a:r>
              <a:rPr lang="en-US" sz="2800" dirty="0">
                <a:latin typeface="Arial"/>
                <a:cs typeface="Arial"/>
              </a:rPr>
              <a:t> </a:t>
            </a:r>
            <a:r>
              <a:rPr lang="en-US" sz="2800" dirty="0" err="1">
                <a:latin typeface="Arial"/>
                <a:cs typeface="Arial"/>
              </a:rPr>
              <a:t>chẩn</a:t>
            </a:r>
            <a:r>
              <a:rPr lang="en-US" sz="2800" dirty="0">
                <a:latin typeface="Arial"/>
                <a:cs typeface="Arial"/>
              </a:rPr>
              <a:t> </a:t>
            </a:r>
            <a:r>
              <a:rPr lang="en-US" sz="2800" dirty="0" err="1">
                <a:latin typeface="Arial"/>
                <a:cs typeface="Arial"/>
              </a:rPr>
              <a:t>đoán</a:t>
            </a:r>
            <a:r>
              <a:rPr lang="en-US" sz="2800" dirty="0">
                <a:latin typeface="Arial"/>
                <a:cs typeface="Arial"/>
              </a:rPr>
              <a:t> </a:t>
            </a:r>
            <a:r>
              <a:rPr lang="en-US" sz="2800" dirty="0" err="1">
                <a:latin typeface="Arial"/>
                <a:cs typeface="Arial"/>
              </a:rPr>
              <a:t>xác</a:t>
            </a:r>
            <a:r>
              <a:rPr lang="en-US" sz="2800" dirty="0">
                <a:latin typeface="Arial"/>
                <a:cs typeface="Arial"/>
              </a:rPr>
              <a:t> </a:t>
            </a:r>
            <a:r>
              <a:rPr lang="en-US" sz="2800" dirty="0" err="1">
                <a:latin typeface="Arial"/>
                <a:cs typeface="Arial"/>
              </a:rPr>
              <a:t>định</a:t>
            </a:r>
            <a:endParaRPr lang="en-US" sz="2800" dirty="0">
              <a:latin typeface="Arial"/>
              <a:cs typeface="Arial"/>
            </a:endParaRPr>
          </a:p>
        </p:txBody>
      </p:sp>
    </p:spTree>
    <p:extLst>
      <p:ext uri="{BB962C8B-B14F-4D97-AF65-F5344CB8AC3E}">
        <p14:creationId xmlns:p14="http://schemas.microsoft.com/office/powerpoint/2010/main" val="12406801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23024-66B3-4DE6-B1C7-507A250597B8}"/>
              </a:ext>
            </a:extLst>
          </p:cNvPr>
          <p:cNvSpPr>
            <a:spLocks noGrp="1"/>
          </p:cNvSpPr>
          <p:nvPr>
            <p:ph type="title"/>
          </p:nvPr>
        </p:nvSpPr>
        <p:spPr>
          <a:xfrm>
            <a:off x="1678941" y="717799"/>
            <a:ext cx="5786117" cy="477054"/>
          </a:xfrm>
        </p:spPr>
        <p:txBody>
          <a:bodyPr/>
          <a:lstStyle/>
          <a:p>
            <a:r>
              <a:rPr lang="en-US" dirty="0"/>
              <a:t>Case 3</a:t>
            </a:r>
          </a:p>
        </p:txBody>
      </p:sp>
      <p:sp>
        <p:nvSpPr>
          <p:cNvPr id="3" name="Content Placeholder 2">
            <a:extLst>
              <a:ext uri="{FF2B5EF4-FFF2-40B4-BE49-F238E27FC236}">
                <a16:creationId xmlns:a16="http://schemas.microsoft.com/office/drawing/2014/main" id="{07442DC5-DEF8-45BF-96C7-1630A99F65DF}"/>
              </a:ext>
            </a:extLst>
          </p:cNvPr>
          <p:cNvSpPr>
            <a:spLocks noGrp="1"/>
          </p:cNvSpPr>
          <p:nvPr>
            <p:ph idx="1"/>
          </p:nvPr>
        </p:nvSpPr>
        <p:spPr>
          <a:xfrm>
            <a:off x="628650" y="2226469"/>
            <a:ext cx="4882243" cy="1661993"/>
          </a:xfrm>
        </p:spPr>
        <p:txBody>
          <a:bodyPr/>
          <a:lstStyle/>
          <a:p>
            <a:r>
              <a:rPr lang="en-US" dirty="0" err="1"/>
              <a:t>Gãy</a:t>
            </a:r>
            <a:r>
              <a:rPr lang="en-US" dirty="0"/>
              <a:t> 1/3 </a:t>
            </a:r>
            <a:r>
              <a:rPr lang="en-US" dirty="0" err="1"/>
              <a:t>giữa</a:t>
            </a:r>
            <a:r>
              <a:rPr lang="en-US" dirty="0"/>
              <a:t> </a:t>
            </a:r>
            <a:r>
              <a:rPr lang="en-US" dirty="0" err="1"/>
              <a:t>dưới</a:t>
            </a:r>
            <a:r>
              <a:rPr lang="en-US" dirty="0"/>
              <a:t> </a:t>
            </a:r>
            <a:r>
              <a:rPr lang="en-US" dirty="0" err="1"/>
              <a:t>xương</a:t>
            </a:r>
            <a:r>
              <a:rPr lang="en-US" dirty="0"/>
              <a:t> quay T, </a:t>
            </a:r>
            <a:r>
              <a:rPr lang="en-US" dirty="0" err="1"/>
              <a:t>đường</a:t>
            </a:r>
            <a:r>
              <a:rPr lang="en-US" dirty="0"/>
              <a:t> </a:t>
            </a:r>
            <a:r>
              <a:rPr lang="en-US" dirty="0" err="1"/>
              <a:t>gãy</a:t>
            </a:r>
            <a:r>
              <a:rPr lang="en-US" dirty="0"/>
              <a:t> </a:t>
            </a:r>
            <a:r>
              <a:rPr lang="en-US" dirty="0" err="1"/>
              <a:t>chéo</a:t>
            </a:r>
            <a:r>
              <a:rPr lang="en-US" dirty="0"/>
              <a:t>, di </a:t>
            </a:r>
            <a:r>
              <a:rPr lang="en-US" dirty="0" err="1"/>
              <a:t>lệch</a:t>
            </a:r>
            <a:r>
              <a:rPr lang="en-US" dirty="0"/>
              <a:t> </a:t>
            </a:r>
            <a:r>
              <a:rPr lang="en-US" dirty="0" err="1"/>
              <a:t>chồng</a:t>
            </a:r>
            <a:r>
              <a:rPr lang="en-US" dirty="0"/>
              <a:t> </a:t>
            </a:r>
            <a:r>
              <a:rPr lang="en-US" dirty="0" err="1"/>
              <a:t>ngắn</a:t>
            </a:r>
            <a:r>
              <a:rPr lang="en-US" dirty="0"/>
              <a:t>, </a:t>
            </a:r>
            <a:r>
              <a:rPr lang="en-US" dirty="0" err="1"/>
              <a:t>gập</a:t>
            </a:r>
            <a:r>
              <a:rPr lang="en-US" dirty="0"/>
              <a:t> </a:t>
            </a:r>
            <a:r>
              <a:rPr lang="en-US" dirty="0" err="1"/>
              <a:t>góc</a:t>
            </a:r>
            <a:endParaRPr lang="en-US" dirty="0"/>
          </a:p>
          <a:p>
            <a:r>
              <a:rPr lang="en-US" dirty="0" err="1"/>
              <a:t>Trật</a:t>
            </a:r>
            <a:r>
              <a:rPr lang="en-US" dirty="0"/>
              <a:t> </a:t>
            </a:r>
            <a:r>
              <a:rPr lang="en-US" dirty="0" err="1"/>
              <a:t>khớp</a:t>
            </a:r>
            <a:r>
              <a:rPr lang="en-US" dirty="0"/>
              <a:t> quay - </a:t>
            </a:r>
            <a:r>
              <a:rPr lang="en-US" dirty="0" err="1"/>
              <a:t>trụ</a:t>
            </a:r>
            <a:r>
              <a:rPr lang="en-US" dirty="0"/>
              <a:t> </a:t>
            </a:r>
            <a:r>
              <a:rPr lang="en-US" dirty="0" err="1"/>
              <a:t>dưới</a:t>
            </a:r>
            <a:endParaRPr lang="en-US" dirty="0"/>
          </a:p>
          <a:p>
            <a:r>
              <a:rPr lang="en-US" dirty="0" err="1"/>
              <a:t>Trật</a:t>
            </a:r>
            <a:r>
              <a:rPr lang="en-US" dirty="0"/>
              <a:t> </a:t>
            </a:r>
            <a:r>
              <a:rPr lang="en-US" dirty="0" err="1"/>
              <a:t>khớp</a:t>
            </a:r>
            <a:r>
              <a:rPr lang="en-US" dirty="0"/>
              <a:t> </a:t>
            </a:r>
            <a:r>
              <a:rPr lang="en-US" dirty="0" err="1"/>
              <a:t>cổ</a:t>
            </a:r>
            <a:r>
              <a:rPr lang="en-US" dirty="0"/>
              <a:t> </a:t>
            </a:r>
            <a:r>
              <a:rPr lang="en-US" dirty="0" err="1"/>
              <a:t>tay</a:t>
            </a:r>
            <a:r>
              <a:rPr lang="en-US" dirty="0"/>
              <a:t> - </a:t>
            </a:r>
            <a:r>
              <a:rPr lang="en-US" dirty="0" err="1"/>
              <a:t>trụ</a:t>
            </a:r>
            <a:endParaRPr lang="en-US" dirty="0"/>
          </a:p>
          <a:p>
            <a:endParaRPr lang="en-US" dirty="0"/>
          </a:p>
          <a:p>
            <a:r>
              <a:rPr lang="en-US" dirty="0" err="1"/>
              <a:t>Chẩn</a:t>
            </a:r>
            <a:r>
              <a:rPr lang="en-US" dirty="0"/>
              <a:t> </a:t>
            </a:r>
            <a:r>
              <a:rPr lang="en-US" dirty="0" err="1"/>
              <a:t>đoán</a:t>
            </a:r>
            <a:r>
              <a:rPr lang="en-US" dirty="0"/>
              <a:t> </a:t>
            </a:r>
            <a:r>
              <a:rPr lang="en-US" dirty="0" err="1"/>
              <a:t>xác</a:t>
            </a:r>
            <a:r>
              <a:rPr lang="en-US" dirty="0"/>
              <a:t> </a:t>
            </a:r>
            <a:r>
              <a:rPr lang="en-US" dirty="0" err="1"/>
              <a:t>định</a:t>
            </a:r>
            <a:r>
              <a:rPr lang="en-US" dirty="0"/>
              <a:t>: </a:t>
            </a:r>
            <a:r>
              <a:rPr lang="en-US" dirty="0" err="1"/>
              <a:t>gãy</a:t>
            </a:r>
            <a:r>
              <a:rPr lang="en-US" dirty="0"/>
              <a:t> </a:t>
            </a:r>
            <a:r>
              <a:rPr lang="en-US" dirty="0" err="1"/>
              <a:t>trật</a:t>
            </a:r>
            <a:r>
              <a:rPr lang="en-US" dirty="0"/>
              <a:t> </a:t>
            </a:r>
            <a:r>
              <a:rPr lang="en-US" dirty="0" err="1"/>
              <a:t>Gallazzi</a:t>
            </a:r>
            <a:r>
              <a:rPr lang="en-US" dirty="0"/>
              <a:t> T </a:t>
            </a:r>
            <a:r>
              <a:rPr lang="en-US" dirty="0" err="1"/>
              <a:t>giờ</a:t>
            </a:r>
            <a:r>
              <a:rPr lang="en-US" dirty="0"/>
              <a:t> </a:t>
            </a:r>
            <a:r>
              <a:rPr lang="en-US" dirty="0" err="1"/>
              <a:t>thứ</a:t>
            </a:r>
            <a:r>
              <a:rPr lang="en-US" dirty="0"/>
              <a:t> 3</a:t>
            </a:r>
          </a:p>
        </p:txBody>
      </p:sp>
      <p:pic>
        <p:nvPicPr>
          <p:cNvPr id="5" name="Picture 4">
            <a:extLst>
              <a:ext uri="{FF2B5EF4-FFF2-40B4-BE49-F238E27FC236}">
                <a16:creationId xmlns:a16="http://schemas.microsoft.com/office/drawing/2014/main" id="{21E6B8DF-5C63-4EAA-9068-69A5E09F4818}"/>
              </a:ext>
            </a:extLst>
          </p:cNvPr>
          <p:cNvPicPr>
            <a:picLocks noChangeAspect="1"/>
          </p:cNvPicPr>
          <p:nvPr/>
        </p:nvPicPr>
        <p:blipFill>
          <a:blip r:embed="rId2"/>
          <a:stretch>
            <a:fillRect/>
          </a:stretch>
        </p:blipFill>
        <p:spPr>
          <a:xfrm>
            <a:off x="5690783" y="1836965"/>
            <a:ext cx="3208289" cy="3418668"/>
          </a:xfrm>
          <a:prstGeom prst="rect">
            <a:avLst/>
          </a:prstGeom>
        </p:spPr>
      </p:pic>
    </p:spTree>
    <p:extLst>
      <p:ext uri="{BB962C8B-B14F-4D97-AF65-F5344CB8AC3E}">
        <p14:creationId xmlns:p14="http://schemas.microsoft.com/office/powerpoint/2010/main" val="39696899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Cần</a:t>
            </a:r>
            <a:r>
              <a:rPr lang="en-US" dirty="0"/>
              <a:t> </a:t>
            </a:r>
            <a:r>
              <a:rPr lang="en-US" dirty="0" err="1"/>
              <a:t>nhớ</a:t>
            </a:r>
            <a:endParaRPr lang="en-US" dirty="0"/>
          </a:p>
        </p:txBody>
      </p:sp>
      <p:sp>
        <p:nvSpPr>
          <p:cNvPr id="3" name="Text Placeholder 2"/>
          <p:cNvSpPr>
            <a:spLocks noGrp="1"/>
          </p:cNvSpPr>
          <p:nvPr>
            <p:ph type="body" idx="1"/>
          </p:nvPr>
        </p:nvSpPr>
        <p:spPr>
          <a:xfrm>
            <a:off x="535940" y="1711447"/>
            <a:ext cx="8072119" cy="2549416"/>
          </a:xfrm>
        </p:spPr>
        <p:txBody>
          <a:bodyPr/>
          <a:lstStyle/>
          <a:p>
            <a:pPr marL="342900" indent="-342900">
              <a:lnSpc>
                <a:spcPct val="150000"/>
              </a:lnSpc>
              <a:buAutoNum type="arabicPeriod"/>
            </a:pPr>
            <a:r>
              <a:rPr lang="en-US" sz="2800" dirty="0" err="1">
                <a:latin typeface="Arial"/>
                <a:cs typeface="Arial"/>
              </a:rPr>
              <a:t>Hỏi</a:t>
            </a:r>
            <a:r>
              <a:rPr lang="en-US" sz="2800" dirty="0">
                <a:latin typeface="Arial"/>
                <a:cs typeface="Arial"/>
              </a:rPr>
              <a:t> </a:t>
            </a:r>
            <a:r>
              <a:rPr lang="en-US" sz="2800" dirty="0" err="1">
                <a:latin typeface="Arial"/>
                <a:cs typeface="Arial"/>
              </a:rPr>
              <a:t>bệnh</a:t>
            </a:r>
            <a:r>
              <a:rPr lang="en-US" sz="2800" dirty="0">
                <a:latin typeface="Arial"/>
                <a:cs typeface="Arial"/>
              </a:rPr>
              <a:t> </a:t>
            </a:r>
            <a:r>
              <a:rPr lang="en-US" sz="2800" dirty="0" err="1">
                <a:latin typeface="Arial"/>
                <a:cs typeface="Arial"/>
              </a:rPr>
              <a:t>sử</a:t>
            </a:r>
            <a:r>
              <a:rPr lang="en-US" sz="2800" dirty="0">
                <a:latin typeface="Arial"/>
                <a:cs typeface="Arial"/>
              </a:rPr>
              <a:t>, </a:t>
            </a:r>
            <a:r>
              <a:rPr lang="en-US" sz="2800" dirty="0" err="1">
                <a:latin typeface="Arial"/>
                <a:cs typeface="Arial"/>
              </a:rPr>
              <a:t>tiền</a:t>
            </a:r>
            <a:r>
              <a:rPr lang="en-US" sz="2800" dirty="0">
                <a:latin typeface="Arial"/>
                <a:cs typeface="Arial"/>
              </a:rPr>
              <a:t> </a:t>
            </a:r>
            <a:r>
              <a:rPr lang="en-US" sz="2800" dirty="0" err="1">
                <a:latin typeface="Arial"/>
                <a:cs typeface="Arial"/>
              </a:rPr>
              <a:t>căn</a:t>
            </a:r>
            <a:r>
              <a:rPr lang="en-US" sz="2800" dirty="0">
                <a:latin typeface="Arial"/>
                <a:cs typeface="Arial"/>
              </a:rPr>
              <a:t> </a:t>
            </a:r>
            <a:r>
              <a:rPr lang="en-US" sz="2800" dirty="0" err="1">
                <a:latin typeface="Arial"/>
                <a:cs typeface="Arial"/>
              </a:rPr>
              <a:t>đầy</a:t>
            </a:r>
            <a:r>
              <a:rPr lang="en-US" sz="2800" dirty="0">
                <a:latin typeface="Arial"/>
                <a:cs typeface="Arial"/>
              </a:rPr>
              <a:t> </a:t>
            </a:r>
            <a:r>
              <a:rPr lang="en-US" sz="2800" dirty="0" err="1">
                <a:latin typeface="Arial"/>
                <a:cs typeface="Arial"/>
              </a:rPr>
              <a:t>đủ</a:t>
            </a:r>
            <a:r>
              <a:rPr lang="en-US" sz="2800" dirty="0">
                <a:latin typeface="Arial"/>
                <a:cs typeface="Arial"/>
              </a:rPr>
              <a:t>.</a:t>
            </a:r>
          </a:p>
          <a:p>
            <a:pPr marL="342900" indent="-342900">
              <a:lnSpc>
                <a:spcPct val="150000"/>
              </a:lnSpc>
              <a:buAutoNum type="arabicPeriod"/>
            </a:pPr>
            <a:r>
              <a:rPr lang="en-US" sz="2800" dirty="0" err="1">
                <a:latin typeface="Arial"/>
                <a:cs typeface="Arial"/>
              </a:rPr>
              <a:t>Các</a:t>
            </a:r>
            <a:r>
              <a:rPr lang="en-US" sz="2800" dirty="0">
                <a:latin typeface="Arial"/>
                <a:cs typeface="Arial"/>
              </a:rPr>
              <a:t> </a:t>
            </a:r>
            <a:r>
              <a:rPr lang="en-US" sz="2800" dirty="0" err="1">
                <a:latin typeface="Arial"/>
                <a:cs typeface="Arial"/>
              </a:rPr>
              <a:t>bước</a:t>
            </a:r>
            <a:r>
              <a:rPr lang="en-US" sz="2800" dirty="0">
                <a:latin typeface="Arial"/>
                <a:cs typeface="Arial"/>
              </a:rPr>
              <a:t> </a:t>
            </a:r>
            <a:r>
              <a:rPr lang="en-US" sz="2800" dirty="0" err="1">
                <a:latin typeface="Arial"/>
                <a:cs typeface="Arial"/>
              </a:rPr>
              <a:t>khám</a:t>
            </a:r>
            <a:r>
              <a:rPr lang="en-US" sz="2800" dirty="0">
                <a:latin typeface="Arial"/>
                <a:cs typeface="Arial"/>
              </a:rPr>
              <a:t> LS.</a:t>
            </a:r>
          </a:p>
          <a:p>
            <a:pPr marL="342900" indent="-342900">
              <a:lnSpc>
                <a:spcPct val="150000"/>
              </a:lnSpc>
              <a:buAutoNum type="arabicPeriod"/>
            </a:pPr>
            <a:r>
              <a:rPr lang="en-US" sz="2800" dirty="0" err="1">
                <a:latin typeface="Arial"/>
                <a:cs typeface="Arial"/>
              </a:rPr>
              <a:t>Biết</a:t>
            </a:r>
            <a:r>
              <a:rPr lang="en-US" sz="2800" dirty="0">
                <a:latin typeface="Arial"/>
                <a:cs typeface="Arial"/>
              </a:rPr>
              <a:t> </a:t>
            </a:r>
            <a:r>
              <a:rPr lang="en-US" sz="2800" dirty="0" err="1">
                <a:latin typeface="Arial"/>
                <a:cs typeface="Arial"/>
              </a:rPr>
              <a:t>chỉ</a:t>
            </a:r>
            <a:r>
              <a:rPr lang="en-US" sz="2800" dirty="0">
                <a:latin typeface="Arial"/>
                <a:cs typeface="Arial"/>
              </a:rPr>
              <a:t> </a:t>
            </a:r>
            <a:r>
              <a:rPr lang="en-US" sz="2800" dirty="0" err="1">
                <a:latin typeface="Arial"/>
                <a:cs typeface="Arial"/>
              </a:rPr>
              <a:t>định</a:t>
            </a:r>
            <a:r>
              <a:rPr lang="en-US" sz="2800" dirty="0">
                <a:latin typeface="Arial"/>
                <a:cs typeface="Arial"/>
              </a:rPr>
              <a:t> X </a:t>
            </a:r>
            <a:r>
              <a:rPr lang="en-US" sz="2800" dirty="0" err="1">
                <a:latin typeface="Arial"/>
                <a:cs typeface="Arial"/>
              </a:rPr>
              <a:t>quang</a:t>
            </a:r>
            <a:r>
              <a:rPr lang="en-US" sz="2800" dirty="0">
                <a:latin typeface="Arial"/>
                <a:cs typeface="Arial"/>
              </a:rPr>
              <a:t> </a:t>
            </a:r>
            <a:r>
              <a:rPr lang="en-US" sz="2800" dirty="0" err="1">
                <a:latin typeface="Arial"/>
                <a:cs typeface="Arial"/>
              </a:rPr>
              <a:t>đúng</a:t>
            </a:r>
            <a:r>
              <a:rPr lang="en-US" sz="2800" dirty="0">
                <a:latin typeface="Arial"/>
                <a:cs typeface="Arial"/>
              </a:rPr>
              <a:t>, </a:t>
            </a:r>
            <a:r>
              <a:rPr lang="en-US" sz="2800" dirty="0" err="1">
                <a:latin typeface="Arial"/>
                <a:cs typeface="Arial"/>
              </a:rPr>
              <a:t>đủ</a:t>
            </a:r>
            <a:r>
              <a:rPr lang="en-US" sz="2800" dirty="0">
                <a:latin typeface="Arial"/>
                <a:cs typeface="Arial"/>
              </a:rPr>
              <a:t>.</a:t>
            </a:r>
          </a:p>
          <a:p>
            <a:pPr marL="342900" indent="-342900">
              <a:lnSpc>
                <a:spcPct val="150000"/>
              </a:lnSpc>
              <a:buAutoNum type="arabicPeriod"/>
            </a:pPr>
            <a:r>
              <a:rPr lang="en-US" sz="2800" dirty="0" err="1">
                <a:latin typeface="Arial"/>
                <a:cs typeface="Arial"/>
              </a:rPr>
              <a:t>Biết</a:t>
            </a:r>
            <a:r>
              <a:rPr lang="en-US" sz="2800" dirty="0">
                <a:latin typeface="Arial"/>
                <a:cs typeface="Arial"/>
              </a:rPr>
              <a:t> </a:t>
            </a:r>
            <a:r>
              <a:rPr lang="en-US" sz="2800" dirty="0" err="1">
                <a:latin typeface="Arial"/>
                <a:cs typeface="Arial"/>
              </a:rPr>
              <a:t>cách</a:t>
            </a:r>
            <a:r>
              <a:rPr lang="en-US" sz="2800" dirty="0">
                <a:latin typeface="Arial"/>
                <a:cs typeface="Arial"/>
              </a:rPr>
              <a:t> </a:t>
            </a:r>
            <a:r>
              <a:rPr lang="en-US" sz="2800" dirty="0" err="1">
                <a:latin typeface="Arial"/>
                <a:cs typeface="Arial"/>
              </a:rPr>
              <a:t>đọc</a:t>
            </a:r>
            <a:r>
              <a:rPr lang="en-US" sz="2800" dirty="0">
                <a:latin typeface="Arial"/>
                <a:cs typeface="Arial"/>
              </a:rPr>
              <a:t> </a:t>
            </a:r>
            <a:r>
              <a:rPr lang="en-US" sz="2800" dirty="0" err="1">
                <a:latin typeface="Arial"/>
                <a:cs typeface="Arial"/>
              </a:rPr>
              <a:t>phim</a:t>
            </a:r>
            <a:r>
              <a:rPr lang="en-US" sz="2800" dirty="0">
                <a:latin typeface="Arial"/>
                <a:cs typeface="Arial"/>
              </a:rPr>
              <a:t>.</a:t>
            </a:r>
          </a:p>
        </p:txBody>
      </p:sp>
    </p:spTree>
    <p:extLst>
      <p:ext uri="{BB962C8B-B14F-4D97-AF65-F5344CB8AC3E}">
        <p14:creationId xmlns:p14="http://schemas.microsoft.com/office/powerpoint/2010/main" val="592943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430887"/>
          </a:xfrm>
        </p:spPr>
        <p:txBody>
          <a:bodyPr/>
          <a:lstStyle/>
          <a:p>
            <a:r>
              <a:rPr lang="en-US" sz="2800" dirty="0" err="1">
                <a:latin typeface="Arial"/>
                <a:cs typeface="Arial"/>
              </a:rPr>
              <a:t>Bệnh</a:t>
            </a:r>
            <a:r>
              <a:rPr lang="en-US" sz="2800" dirty="0">
                <a:latin typeface="Arial"/>
                <a:cs typeface="Arial"/>
              </a:rPr>
              <a:t> </a:t>
            </a:r>
            <a:r>
              <a:rPr lang="en-US" sz="2800" dirty="0" err="1">
                <a:latin typeface="Arial"/>
                <a:cs typeface="Arial"/>
              </a:rPr>
              <a:t>sử</a:t>
            </a:r>
            <a:r>
              <a:rPr lang="en-US" sz="2800" dirty="0">
                <a:latin typeface="Arial"/>
                <a:cs typeface="Arial"/>
              </a:rPr>
              <a:t> </a:t>
            </a:r>
            <a:r>
              <a:rPr lang="en-US" sz="2800" dirty="0" err="1">
                <a:latin typeface="Arial"/>
                <a:cs typeface="Arial"/>
              </a:rPr>
              <a:t>cần</a:t>
            </a:r>
            <a:r>
              <a:rPr lang="en-US" sz="2800" dirty="0">
                <a:latin typeface="Arial"/>
                <a:cs typeface="Arial"/>
              </a:rPr>
              <a:t> </a:t>
            </a:r>
            <a:r>
              <a:rPr lang="en-US" sz="2800" dirty="0" err="1">
                <a:latin typeface="Arial"/>
                <a:cs typeface="Arial"/>
              </a:rPr>
              <a:t>hỏi</a:t>
            </a:r>
            <a:r>
              <a:rPr lang="en-US" sz="2800" dirty="0">
                <a:latin typeface="Arial"/>
                <a:cs typeface="Arial"/>
              </a:rPr>
              <a:t> </a:t>
            </a:r>
            <a:r>
              <a:rPr lang="en-US" sz="2800" dirty="0" err="1">
                <a:latin typeface="Arial"/>
                <a:cs typeface="Arial"/>
              </a:rPr>
              <a:t>thêm</a:t>
            </a:r>
            <a:r>
              <a:rPr lang="en-US" sz="2800" dirty="0">
                <a:latin typeface="Arial"/>
                <a:cs typeface="Arial"/>
              </a:rPr>
              <a:t> </a:t>
            </a:r>
            <a:r>
              <a:rPr lang="en-US" sz="2800" dirty="0" err="1">
                <a:latin typeface="Arial"/>
                <a:cs typeface="Arial"/>
              </a:rPr>
              <a:t>những</a:t>
            </a:r>
            <a:r>
              <a:rPr lang="en-US" sz="2800" dirty="0">
                <a:latin typeface="Arial"/>
                <a:cs typeface="Arial"/>
              </a:rPr>
              <a:t> </a:t>
            </a:r>
            <a:r>
              <a:rPr lang="en-US" sz="2800" dirty="0" err="1">
                <a:latin typeface="Arial"/>
                <a:cs typeface="Arial"/>
              </a:rPr>
              <a:t>vấn</a:t>
            </a:r>
            <a:r>
              <a:rPr lang="en-US" sz="2800" dirty="0">
                <a:latin typeface="Arial"/>
                <a:cs typeface="Arial"/>
              </a:rPr>
              <a:t> </a:t>
            </a:r>
            <a:r>
              <a:rPr lang="en-US" sz="2800" dirty="0" err="1">
                <a:latin typeface="Arial"/>
                <a:cs typeface="Arial"/>
              </a:rPr>
              <a:t>gì</a:t>
            </a:r>
            <a:r>
              <a:rPr lang="en-US" sz="2800" dirty="0">
                <a:latin typeface="Arial"/>
                <a:cs typeface="Arial"/>
              </a:rPr>
              <a:t>?</a:t>
            </a:r>
          </a:p>
        </p:txBody>
      </p:sp>
    </p:spTree>
    <p:extLst>
      <p:ext uri="{BB962C8B-B14F-4D97-AF65-F5344CB8AC3E}">
        <p14:creationId xmlns:p14="http://schemas.microsoft.com/office/powerpoint/2010/main" val="3904776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56DD0-D3D3-4860-82BF-A3FEAE3F5D07}"/>
              </a:ext>
            </a:extLst>
          </p:cNvPr>
          <p:cNvSpPr>
            <a:spLocks noGrp="1"/>
          </p:cNvSpPr>
          <p:nvPr>
            <p:ph type="title"/>
          </p:nvPr>
        </p:nvSpPr>
        <p:spPr>
          <a:xfrm>
            <a:off x="1678941" y="717799"/>
            <a:ext cx="5786117" cy="477054"/>
          </a:xfrm>
        </p:spPr>
        <p:txBody>
          <a:bodyPr/>
          <a:lstStyle/>
          <a:p>
            <a:r>
              <a:rPr lang="en-US" dirty="0"/>
              <a:t>Case 1</a:t>
            </a:r>
          </a:p>
        </p:txBody>
      </p:sp>
      <p:sp>
        <p:nvSpPr>
          <p:cNvPr id="3" name="Content Placeholder 2">
            <a:extLst>
              <a:ext uri="{FF2B5EF4-FFF2-40B4-BE49-F238E27FC236}">
                <a16:creationId xmlns:a16="http://schemas.microsoft.com/office/drawing/2014/main" id="{4F2EB991-40AA-47C4-B0A9-E50541BF81E1}"/>
              </a:ext>
            </a:extLst>
          </p:cNvPr>
          <p:cNvSpPr>
            <a:spLocks noGrp="1"/>
          </p:cNvSpPr>
          <p:nvPr>
            <p:ph idx="1"/>
          </p:nvPr>
        </p:nvSpPr>
        <p:spPr/>
        <p:txBody>
          <a:bodyPr>
            <a:normAutofit/>
          </a:bodyPr>
          <a:lstStyle/>
          <a:p>
            <a:r>
              <a:rPr lang="en-US" sz="2100" dirty="0" err="1">
                <a:latin typeface="Arial"/>
                <a:cs typeface="Arial"/>
              </a:rPr>
              <a:t>Bệnh</a:t>
            </a:r>
            <a:r>
              <a:rPr lang="en-US" sz="2100" dirty="0">
                <a:latin typeface="Arial"/>
                <a:cs typeface="Arial"/>
              </a:rPr>
              <a:t> </a:t>
            </a:r>
            <a:r>
              <a:rPr lang="en-US" sz="2100" dirty="0" err="1">
                <a:latin typeface="Arial"/>
                <a:cs typeface="Arial"/>
              </a:rPr>
              <a:t>sử</a:t>
            </a:r>
            <a:r>
              <a:rPr lang="en-US" sz="2100" dirty="0">
                <a:latin typeface="Arial"/>
                <a:cs typeface="Arial"/>
              </a:rPr>
              <a:t> </a:t>
            </a:r>
            <a:r>
              <a:rPr lang="en-US" sz="2100" dirty="0" err="1">
                <a:latin typeface="Arial"/>
                <a:cs typeface="Arial"/>
              </a:rPr>
              <a:t>cần</a:t>
            </a:r>
            <a:r>
              <a:rPr lang="en-US" sz="2100" dirty="0">
                <a:latin typeface="Arial"/>
                <a:cs typeface="Arial"/>
              </a:rPr>
              <a:t> </a:t>
            </a:r>
            <a:r>
              <a:rPr lang="en-US" sz="2100" dirty="0" err="1">
                <a:latin typeface="Arial"/>
                <a:cs typeface="Arial"/>
              </a:rPr>
              <a:t>hỏi</a:t>
            </a:r>
            <a:r>
              <a:rPr lang="en-US" sz="2100" dirty="0">
                <a:latin typeface="Arial"/>
                <a:cs typeface="Arial"/>
              </a:rPr>
              <a:t> </a:t>
            </a:r>
            <a:r>
              <a:rPr lang="en-US" sz="2100" dirty="0" err="1">
                <a:latin typeface="Arial"/>
                <a:cs typeface="Arial"/>
              </a:rPr>
              <a:t>thêm</a:t>
            </a:r>
            <a:r>
              <a:rPr lang="en-US" sz="2100" dirty="0">
                <a:latin typeface="Arial"/>
                <a:cs typeface="Arial"/>
              </a:rPr>
              <a:t> </a:t>
            </a:r>
            <a:r>
              <a:rPr lang="en-US" sz="2100" dirty="0" err="1">
                <a:latin typeface="Arial"/>
                <a:cs typeface="Arial"/>
              </a:rPr>
              <a:t>những</a:t>
            </a:r>
            <a:r>
              <a:rPr lang="en-US" sz="2100" dirty="0">
                <a:latin typeface="Arial"/>
                <a:cs typeface="Arial"/>
              </a:rPr>
              <a:t> </a:t>
            </a:r>
            <a:r>
              <a:rPr lang="en-US" sz="2100" dirty="0" err="1">
                <a:latin typeface="Arial"/>
                <a:cs typeface="Arial"/>
              </a:rPr>
              <a:t>vấn</a:t>
            </a:r>
            <a:r>
              <a:rPr lang="en-US" sz="2100" dirty="0">
                <a:latin typeface="Arial"/>
                <a:cs typeface="Arial"/>
              </a:rPr>
              <a:t> </a:t>
            </a:r>
            <a:r>
              <a:rPr lang="en-US" sz="2100" dirty="0" err="1">
                <a:latin typeface="Arial"/>
                <a:cs typeface="Arial"/>
              </a:rPr>
              <a:t>đề</a:t>
            </a:r>
            <a:r>
              <a:rPr lang="en-US" sz="2100" dirty="0">
                <a:latin typeface="Arial"/>
                <a:cs typeface="Arial"/>
              </a:rPr>
              <a:t> </a:t>
            </a:r>
            <a:r>
              <a:rPr lang="en-US" sz="2100" dirty="0" err="1">
                <a:latin typeface="Arial"/>
                <a:cs typeface="Arial"/>
              </a:rPr>
              <a:t>gì</a:t>
            </a:r>
            <a:r>
              <a:rPr lang="en-US" sz="2100" dirty="0">
                <a:latin typeface="Arial"/>
                <a:cs typeface="Arial"/>
              </a:rPr>
              <a:t>?</a:t>
            </a:r>
          </a:p>
          <a:p>
            <a:pPr>
              <a:buFontTx/>
              <a:buChar char="-"/>
            </a:pPr>
            <a:r>
              <a:rPr lang="en-US" dirty="0" err="1"/>
              <a:t>Cơ</a:t>
            </a:r>
            <a:r>
              <a:rPr lang="en-US" dirty="0"/>
              <a:t> </a:t>
            </a:r>
            <a:r>
              <a:rPr lang="en-US" dirty="0" err="1"/>
              <a:t>chế</a:t>
            </a:r>
            <a:r>
              <a:rPr lang="en-US" dirty="0"/>
              <a:t> </a:t>
            </a:r>
            <a:r>
              <a:rPr lang="en-US" dirty="0" err="1"/>
              <a:t>chấn</a:t>
            </a:r>
            <a:r>
              <a:rPr lang="en-US" dirty="0"/>
              <a:t> </a:t>
            </a:r>
            <a:r>
              <a:rPr lang="en-US" dirty="0" err="1"/>
              <a:t>thương</a:t>
            </a:r>
            <a:r>
              <a:rPr lang="en-US" dirty="0"/>
              <a:t>: </a:t>
            </a:r>
            <a:r>
              <a:rPr lang="en-US" dirty="0" err="1"/>
              <a:t>khi</a:t>
            </a:r>
            <a:r>
              <a:rPr lang="en-US" dirty="0"/>
              <a:t> </a:t>
            </a:r>
            <a:r>
              <a:rPr lang="en-US" dirty="0" err="1"/>
              <a:t>té</a:t>
            </a:r>
            <a:r>
              <a:rPr lang="en-US" dirty="0"/>
              <a:t> BN </a:t>
            </a:r>
            <a:r>
              <a:rPr lang="en-US" dirty="0" err="1"/>
              <a:t>đang</a:t>
            </a:r>
            <a:r>
              <a:rPr lang="en-US" dirty="0"/>
              <a:t> </a:t>
            </a:r>
            <a:r>
              <a:rPr lang="en-US" dirty="0" err="1"/>
              <a:t>làm</a:t>
            </a:r>
            <a:r>
              <a:rPr lang="en-US" dirty="0"/>
              <a:t> </a:t>
            </a:r>
            <a:r>
              <a:rPr lang="en-US" dirty="0" err="1"/>
              <a:t>gì</a:t>
            </a:r>
            <a:r>
              <a:rPr lang="en-US" dirty="0"/>
              <a:t>, </a:t>
            </a:r>
            <a:r>
              <a:rPr lang="en-US" dirty="0" err="1"/>
              <a:t>té</a:t>
            </a:r>
            <a:r>
              <a:rPr lang="en-US" dirty="0"/>
              <a:t> </a:t>
            </a:r>
            <a:r>
              <a:rPr lang="en-US" dirty="0" err="1"/>
              <a:t>với</a:t>
            </a:r>
            <a:r>
              <a:rPr lang="en-US" dirty="0"/>
              <a:t> </a:t>
            </a:r>
            <a:r>
              <a:rPr lang="en-US" dirty="0" err="1"/>
              <a:t>tư</a:t>
            </a:r>
            <a:r>
              <a:rPr lang="en-US" dirty="0"/>
              <a:t> </a:t>
            </a:r>
            <a:r>
              <a:rPr lang="en-US" dirty="0" err="1"/>
              <a:t>thế</a:t>
            </a:r>
            <a:r>
              <a:rPr lang="en-US" dirty="0"/>
              <a:t> </a:t>
            </a:r>
            <a:r>
              <a:rPr lang="en-US" dirty="0" err="1"/>
              <a:t>gì</a:t>
            </a:r>
            <a:r>
              <a:rPr lang="en-US" dirty="0"/>
              <a:t>, </a:t>
            </a:r>
            <a:r>
              <a:rPr lang="en-US" dirty="0" err="1"/>
              <a:t>đập</a:t>
            </a:r>
            <a:r>
              <a:rPr lang="en-US" dirty="0"/>
              <a:t> </a:t>
            </a:r>
            <a:r>
              <a:rPr lang="en-US" dirty="0" err="1"/>
              <a:t>phần</a:t>
            </a:r>
            <a:r>
              <a:rPr lang="en-US" dirty="0"/>
              <a:t> </a:t>
            </a:r>
            <a:r>
              <a:rPr lang="en-US" dirty="0" err="1"/>
              <a:t>nào</a:t>
            </a:r>
            <a:r>
              <a:rPr lang="en-US" dirty="0"/>
              <a:t> </a:t>
            </a:r>
            <a:r>
              <a:rPr lang="en-US" dirty="0" err="1"/>
              <a:t>xuống</a:t>
            </a:r>
            <a:r>
              <a:rPr lang="en-US" dirty="0"/>
              <a:t> </a:t>
            </a:r>
            <a:r>
              <a:rPr lang="en-US" dirty="0" err="1"/>
              <a:t>đất</a:t>
            </a:r>
            <a:r>
              <a:rPr lang="en-US" dirty="0"/>
              <a:t>, </a:t>
            </a:r>
            <a:r>
              <a:rPr lang="en-US" dirty="0" err="1"/>
              <a:t>té</a:t>
            </a:r>
            <a:r>
              <a:rPr lang="en-US" dirty="0"/>
              <a:t> </a:t>
            </a:r>
            <a:r>
              <a:rPr lang="en-US" dirty="0" err="1"/>
              <a:t>từ</a:t>
            </a:r>
            <a:r>
              <a:rPr lang="en-US" dirty="0"/>
              <a:t> </a:t>
            </a:r>
            <a:r>
              <a:rPr lang="en-US" dirty="0" err="1"/>
              <a:t>độ</a:t>
            </a:r>
            <a:r>
              <a:rPr lang="en-US" dirty="0"/>
              <a:t> </a:t>
            </a:r>
            <a:r>
              <a:rPr lang="en-US" dirty="0" err="1"/>
              <a:t>cao</a:t>
            </a:r>
            <a:r>
              <a:rPr lang="en-US" dirty="0"/>
              <a:t> bao </a:t>
            </a:r>
            <a:r>
              <a:rPr lang="en-US" dirty="0" err="1"/>
              <a:t>nhiêu</a:t>
            </a:r>
            <a:r>
              <a:rPr lang="en-US" dirty="0"/>
              <a:t>,…</a:t>
            </a:r>
          </a:p>
          <a:p>
            <a:pPr>
              <a:buFontTx/>
              <a:buChar char="-"/>
            </a:pPr>
            <a:r>
              <a:rPr lang="en-US" dirty="0" err="1"/>
              <a:t>Tình</a:t>
            </a:r>
            <a:r>
              <a:rPr lang="en-US" dirty="0"/>
              <a:t> </a:t>
            </a:r>
            <a:r>
              <a:rPr lang="en-US" dirty="0" err="1"/>
              <a:t>trạng</a:t>
            </a:r>
            <a:r>
              <a:rPr lang="en-US" dirty="0"/>
              <a:t> BN </a:t>
            </a:r>
            <a:r>
              <a:rPr lang="en-US" dirty="0" err="1"/>
              <a:t>sau</a:t>
            </a:r>
            <a:r>
              <a:rPr lang="en-US" dirty="0"/>
              <a:t> </a:t>
            </a:r>
            <a:r>
              <a:rPr lang="en-US" dirty="0" err="1"/>
              <a:t>chấn</a:t>
            </a:r>
            <a:r>
              <a:rPr lang="en-US" dirty="0"/>
              <a:t> </a:t>
            </a:r>
            <a:r>
              <a:rPr lang="en-US" dirty="0" err="1"/>
              <a:t>thương</a:t>
            </a:r>
            <a:endParaRPr lang="en-US" dirty="0"/>
          </a:p>
          <a:p>
            <a:pPr marL="342900" lvl="1"/>
            <a:r>
              <a:rPr lang="en-US" dirty="0"/>
              <a:t>+ </a:t>
            </a:r>
            <a:r>
              <a:rPr lang="en-US" dirty="0" err="1"/>
              <a:t>cảm</a:t>
            </a:r>
            <a:r>
              <a:rPr lang="en-US" dirty="0"/>
              <a:t> </a:t>
            </a:r>
            <a:r>
              <a:rPr lang="en-US" dirty="0" err="1"/>
              <a:t>giác</a:t>
            </a:r>
            <a:r>
              <a:rPr lang="en-US" dirty="0"/>
              <a:t>: </a:t>
            </a:r>
            <a:r>
              <a:rPr lang="en-US" dirty="0" err="1"/>
              <a:t>đau</a:t>
            </a:r>
            <a:r>
              <a:rPr lang="en-US" dirty="0"/>
              <a:t>, </a:t>
            </a:r>
            <a:r>
              <a:rPr lang="en-US" dirty="0" err="1"/>
              <a:t>tê</a:t>
            </a:r>
            <a:r>
              <a:rPr lang="en-US" dirty="0"/>
              <a:t>, </a:t>
            </a:r>
            <a:r>
              <a:rPr lang="en-US" dirty="0" err="1"/>
              <a:t>mất</a:t>
            </a:r>
            <a:r>
              <a:rPr lang="en-US" dirty="0"/>
              <a:t> </a:t>
            </a:r>
            <a:r>
              <a:rPr lang="en-US" dirty="0" err="1"/>
              <a:t>cảm</a:t>
            </a:r>
            <a:r>
              <a:rPr lang="en-US" dirty="0"/>
              <a:t> </a:t>
            </a:r>
            <a:r>
              <a:rPr lang="en-US" dirty="0" err="1"/>
              <a:t>giác</a:t>
            </a:r>
            <a:r>
              <a:rPr lang="en-US" dirty="0"/>
              <a:t>,…</a:t>
            </a:r>
          </a:p>
          <a:p>
            <a:pPr marL="342900" lvl="1"/>
            <a:r>
              <a:rPr lang="en-US" dirty="0"/>
              <a:t>+ </a:t>
            </a:r>
            <a:r>
              <a:rPr lang="en-US" dirty="0" err="1"/>
              <a:t>vận</a:t>
            </a:r>
            <a:r>
              <a:rPr lang="en-US" dirty="0"/>
              <a:t> </a:t>
            </a:r>
            <a:r>
              <a:rPr lang="en-US" dirty="0" err="1"/>
              <a:t>động</a:t>
            </a:r>
            <a:r>
              <a:rPr lang="en-US" dirty="0"/>
              <a:t>: </a:t>
            </a:r>
            <a:r>
              <a:rPr lang="en-US" dirty="0" err="1"/>
              <a:t>cử</a:t>
            </a:r>
            <a:r>
              <a:rPr lang="en-US" dirty="0"/>
              <a:t> </a:t>
            </a:r>
            <a:r>
              <a:rPr lang="en-US" dirty="0" err="1"/>
              <a:t>động</a:t>
            </a:r>
            <a:r>
              <a:rPr lang="en-US" dirty="0"/>
              <a:t> </a:t>
            </a:r>
            <a:r>
              <a:rPr lang="en-US" dirty="0" err="1"/>
              <a:t>vai</a:t>
            </a:r>
            <a:r>
              <a:rPr lang="en-US" dirty="0"/>
              <a:t> </a:t>
            </a:r>
            <a:r>
              <a:rPr lang="en-US" dirty="0" err="1"/>
              <a:t>được</a:t>
            </a:r>
            <a:r>
              <a:rPr lang="en-US" dirty="0"/>
              <a:t> </a:t>
            </a:r>
            <a:r>
              <a:rPr lang="en-US" dirty="0" err="1"/>
              <a:t>không</a:t>
            </a:r>
            <a:r>
              <a:rPr lang="en-US" dirty="0"/>
              <a:t>…</a:t>
            </a:r>
          </a:p>
          <a:p>
            <a:pPr marL="342900" lvl="1"/>
            <a:r>
              <a:rPr lang="en-US" dirty="0"/>
              <a:t>+ </a:t>
            </a:r>
            <a:r>
              <a:rPr lang="en-US" dirty="0" err="1"/>
              <a:t>bất</a:t>
            </a:r>
            <a:r>
              <a:rPr lang="en-US" dirty="0"/>
              <a:t> </a:t>
            </a:r>
            <a:r>
              <a:rPr lang="en-US" dirty="0" err="1"/>
              <a:t>tỉnh</a:t>
            </a:r>
            <a:r>
              <a:rPr lang="en-US" dirty="0"/>
              <a:t>? </a:t>
            </a:r>
            <a:r>
              <a:rPr lang="en-US" dirty="0" err="1"/>
              <a:t>Choáng</a:t>
            </a:r>
            <a:r>
              <a:rPr lang="en-US" dirty="0"/>
              <a:t>?</a:t>
            </a:r>
          </a:p>
          <a:p>
            <a:pPr>
              <a:buFontTx/>
              <a:buChar char="-"/>
            </a:pPr>
            <a:r>
              <a:rPr lang="en-US" dirty="0" err="1"/>
              <a:t>Đặc</a:t>
            </a:r>
            <a:r>
              <a:rPr lang="en-US" dirty="0"/>
              <a:t> </a:t>
            </a:r>
            <a:r>
              <a:rPr lang="en-US" dirty="0" err="1"/>
              <a:t>điểm</a:t>
            </a:r>
            <a:r>
              <a:rPr lang="en-US" dirty="0"/>
              <a:t> </a:t>
            </a:r>
            <a:r>
              <a:rPr lang="en-US" dirty="0" err="1"/>
              <a:t>đau</a:t>
            </a:r>
            <a:r>
              <a:rPr lang="en-US" dirty="0"/>
              <a:t> </a:t>
            </a:r>
            <a:r>
              <a:rPr lang="en-US" dirty="0" err="1"/>
              <a:t>của</a:t>
            </a:r>
            <a:r>
              <a:rPr lang="en-US" dirty="0"/>
              <a:t> BN: </a:t>
            </a:r>
            <a:r>
              <a:rPr lang="en-US" dirty="0" err="1"/>
              <a:t>kiểu</a:t>
            </a:r>
            <a:r>
              <a:rPr lang="en-US" dirty="0"/>
              <a:t> </a:t>
            </a:r>
            <a:r>
              <a:rPr lang="en-US" dirty="0" err="1"/>
              <a:t>đau</a:t>
            </a:r>
            <a:r>
              <a:rPr lang="en-US" dirty="0"/>
              <a:t> (</a:t>
            </a:r>
            <a:r>
              <a:rPr lang="en-US" dirty="0" err="1"/>
              <a:t>liên</a:t>
            </a:r>
            <a:r>
              <a:rPr lang="en-US" dirty="0"/>
              <a:t> </a:t>
            </a:r>
            <a:r>
              <a:rPr lang="en-US" dirty="0" err="1"/>
              <a:t>tục</a:t>
            </a:r>
            <a:r>
              <a:rPr lang="en-US" dirty="0"/>
              <a:t>, </a:t>
            </a:r>
            <a:r>
              <a:rPr lang="en-US" dirty="0" err="1"/>
              <a:t>nhói</a:t>
            </a:r>
            <a:r>
              <a:rPr lang="en-US" dirty="0"/>
              <a:t>), </a:t>
            </a:r>
            <a:r>
              <a:rPr lang="en-US" dirty="0" err="1"/>
              <a:t>đau</a:t>
            </a:r>
            <a:r>
              <a:rPr lang="en-US" dirty="0"/>
              <a:t> </a:t>
            </a:r>
            <a:r>
              <a:rPr lang="en-US" dirty="0" err="1"/>
              <a:t>có</a:t>
            </a:r>
            <a:r>
              <a:rPr lang="en-US" dirty="0"/>
              <a:t> </a:t>
            </a:r>
            <a:r>
              <a:rPr lang="en-US" dirty="0" err="1"/>
              <a:t>lan</a:t>
            </a:r>
            <a:r>
              <a:rPr lang="en-US" dirty="0"/>
              <a:t> </a:t>
            </a:r>
            <a:r>
              <a:rPr lang="en-US" dirty="0" err="1"/>
              <a:t>đi</a:t>
            </a:r>
            <a:r>
              <a:rPr lang="en-US" dirty="0"/>
              <a:t> </a:t>
            </a:r>
            <a:r>
              <a:rPr lang="en-US" dirty="0" err="1"/>
              <a:t>đâu</a:t>
            </a:r>
            <a:r>
              <a:rPr lang="en-US" dirty="0"/>
              <a:t>, </a:t>
            </a:r>
            <a:r>
              <a:rPr lang="en-US" dirty="0" err="1"/>
              <a:t>yếu</a:t>
            </a:r>
            <a:r>
              <a:rPr lang="en-US" dirty="0"/>
              <a:t> </a:t>
            </a:r>
            <a:r>
              <a:rPr lang="en-US" dirty="0" err="1"/>
              <a:t>tố</a:t>
            </a:r>
            <a:r>
              <a:rPr lang="en-US" dirty="0"/>
              <a:t> </a:t>
            </a:r>
            <a:r>
              <a:rPr lang="en-US" dirty="0" err="1"/>
              <a:t>tăng</a:t>
            </a:r>
            <a:r>
              <a:rPr lang="en-US" dirty="0"/>
              <a:t> </a:t>
            </a:r>
            <a:r>
              <a:rPr lang="en-US" dirty="0" err="1"/>
              <a:t>đau</a:t>
            </a:r>
            <a:r>
              <a:rPr lang="en-US" dirty="0"/>
              <a:t>, </a:t>
            </a:r>
            <a:r>
              <a:rPr lang="en-US" dirty="0" err="1"/>
              <a:t>giảm</a:t>
            </a:r>
            <a:r>
              <a:rPr lang="en-US" dirty="0"/>
              <a:t> </a:t>
            </a:r>
            <a:r>
              <a:rPr lang="en-US" dirty="0" err="1"/>
              <a:t>đau</a:t>
            </a:r>
            <a:r>
              <a:rPr lang="en-US" dirty="0"/>
              <a:t>,…</a:t>
            </a:r>
          </a:p>
          <a:p>
            <a:pPr>
              <a:buFontTx/>
              <a:buChar char="-"/>
            </a:pPr>
            <a:r>
              <a:rPr lang="en-US" dirty="0" err="1"/>
              <a:t>Xử</a:t>
            </a:r>
            <a:r>
              <a:rPr lang="en-US" dirty="0"/>
              <a:t> </a:t>
            </a:r>
            <a:r>
              <a:rPr lang="en-US" dirty="0" err="1"/>
              <a:t>trí</a:t>
            </a:r>
            <a:r>
              <a:rPr lang="en-US" dirty="0"/>
              <a:t> </a:t>
            </a:r>
            <a:r>
              <a:rPr lang="en-US" dirty="0" err="1"/>
              <a:t>lúc</a:t>
            </a:r>
            <a:r>
              <a:rPr lang="en-US" dirty="0"/>
              <a:t> </a:t>
            </a:r>
            <a:r>
              <a:rPr lang="en-US" dirty="0" err="1"/>
              <a:t>chấn</a:t>
            </a:r>
            <a:r>
              <a:rPr lang="en-US" dirty="0"/>
              <a:t> </a:t>
            </a:r>
            <a:r>
              <a:rPr lang="en-US" dirty="0" err="1"/>
              <a:t>thương</a:t>
            </a:r>
            <a:r>
              <a:rPr lang="en-US" dirty="0"/>
              <a:t>: </a:t>
            </a:r>
            <a:r>
              <a:rPr lang="en-US" dirty="0" err="1"/>
              <a:t>có</a:t>
            </a:r>
            <a:r>
              <a:rPr lang="en-US" dirty="0"/>
              <a:t> </a:t>
            </a:r>
            <a:r>
              <a:rPr lang="en-US" dirty="0" err="1"/>
              <a:t>tự</a:t>
            </a:r>
            <a:r>
              <a:rPr lang="en-US" dirty="0"/>
              <a:t> </a:t>
            </a:r>
            <a:r>
              <a:rPr lang="en-US" dirty="0" err="1"/>
              <a:t>nắn</a:t>
            </a:r>
            <a:r>
              <a:rPr lang="en-US" dirty="0"/>
              <a:t> </a:t>
            </a:r>
            <a:r>
              <a:rPr lang="en-US" dirty="0" err="1"/>
              <a:t>lại</a:t>
            </a:r>
            <a:r>
              <a:rPr lang="en-US" dirty="0"/>
              <a:t>? </a:t>
            </a:r>
            <a:r>
              <a:rPr lang="en-US" dirty="0" err="1"/>
              <a:t>Uống</a:t>
            </a:r>
            <a:r>
              <a:rPr lang="en-US" dirty="0"/>
              <a:t> </a:t>
            </a:r>
            <a:r>
              <a:rPr lang="en-US" dirty="0" err="1"/>
              <a:t>thuốc</a:t>
            </a:r>
            <a:r>
              <a:rPr lang="en-US" dirty="0"/>
              <a:t>? </a:t>
            </a:r>
            <a:r>
              <a:rPr lang="en-US" dirty="0" err="1"/>
              <a:t>Nẹp</a:t>
            </a:r>
            <a:r>
              <a:rPr lang="en-US" dirty="0"/>
              <a:t>?</a:t>
            </a:r>
          </a:p>
          <a:p>
            <a:pPr>
              <a:buFontTx/>
              <a:buChar char="-"/>
            </a:pPr>
            <a:r>
              <a:rPr lang="en-US" dirty="0" err="1"/>
              <a:t>Tiền</a:t>
            </a:r>
            <a:r>
              <a:rPr lang="en-US" dirty="0"/>
              <a:t> </a:t>
            </a:r>
            <a:r>
              <a:rPr lang="en-US" dirty="0" err="1"/>
              <a:t>sử</a:t>
            </a:r>
            <a:r>
              <a:rPr lang="en-US" dirty="0"/>
              <a:t> </a:t>
            </a:r>
            <a:r>
              <a:rPr lang="en-US" dirty="0" err="1"/>
              <a:t>chấn</a:t>
            </a:r>
            <a:r>
              <a:rPr lang="en-US" dirty="0"/>
              <a:t> </a:t>
            </a:r>
            <a:r>
              <a:rPr lang="en-US" dirty="0" err="1"/>
              <a:t>thương</a:t>
            </a:r>
            <a:r>
              <a:rPr lang="en-US" dirty="0"/>
              <a:t>: </a:t>
            </a:r>
            <a:r>
              <a:rPr lang="en-US" dirty="0" err="1"/>
              <a:t>đã</a:t>
            </a:r>
            <a:r>
              <a:rPr lang="en-US" dirty="0"/>
              <a:t> </a:t>
            </a:r>
            <a:r>
              <a:rPr lang="en-US" dirty="0" err="1"/>
              <a:t>từng</a:t>
            </a:r>
            <a:r>
              <a:rPr lang="en-US" dirty="0"/>
              <a:t> </a:t>
            </a:r>
            <a:r>
              <a:rPr lang="en-US" dirty="0" err="1"/>
              <a:t>bị</a:t>
            </a:r>
            <a:r>
              <a:rPr lang="en-US" dirty="0"/>
              <a:t> </a:t>
            </a:r>
            <a:r>
              <a:rPr lang="en-US" dirty="0" err="1"/>
              <a:t>như</a:t>
            </a:r>
            <a:r>
              <a:rPr lang="en-US" dirty="0"/>
              <a:t> </a:t>
            </a:r>
            <a:r>
              <a:rPr lang="en-US" dirty="0" err="1"/>
              <a:t>thế</a:t>
            </a:r>
            <a:r>
              <a:rPr lang="en-US" dirty="0"/>
              <a:t> </a:t>
            </a:r>
            <a:r>
              <a:rPr lang="en-US" dirty="0" err="1"/>
              <a:t>chưa</a:t>
            </a:r>
            <a:r>
              <a:rPr lang="en-US" dirty="0"/>
              <a:t>…</a:t>
            </a:r>
          </a:p>
          <a:p>
            <a:pPr>
              <a:buFontTx/>
              <a:buChar char="-"/>
            </a:pPr>
            <a:r>
              <a:rPr lang="en-US" dirty="0" err="1"/>
              <a:t>Tiền</a:t>
            </a:r>
            <a:r>
              <a:rPr lang="en-US" dirty="0"/>
              <a:t> </a:t>
            </a:r>
            <a:r>
              <a:rPr lang="en-US" dirty="0" err="1"/>
              <a:t>căn</a:t>
            </a:r>
            <a:r>
              <a:rPr lang="en-US" dirty="0"/>
              <a:t> </a:t>
            </a:r>
            <a:r>
              <a:rPr lang="en-US" dirty="0" err="1"/>
              <a:t>bệnh</a:t>
            </a:r>
            <a:r>
              <a:rPr lang="en-US" dirty="0"/>
              <a:t> </a:t>
            </a:r>
            <a:r>
              <a:rPr lang="en-US" dirty="0" err="1"/>
              <a:t>lí</a:t>
            </a:r>
            <a:r>
              <a:rPr lang="en-US" dirty="0"/>
              <a:t>: </a:t>
            </a:r>
            <a:r>
              <a:rPr lang="en-US" dirty="0" err="1"/>
              <a:t>loãng</a:t>
            </a:r>
            <a:r>
              <a:rPr lang="en-US" dirty="0"/>
              <a:t> </a:t>
            </a:r>
            <a:r>
              <a:rPr lang="en-US" dirty="0" err="1"/>
              <a:t>xương</a:t>
            </a:r>
            <a:r>
              <a:rPr lang="en-US" dirty="0"/>
              <a:t>…</a:t>
            </a:r>
          </a:p>
          <a:p>
            <a:endParaRPr lang="en-US" dirty="0"/>
          </a:p>
        </p:txBody>
      </p:sp>
    </p:spTree>
    <p:extLst>
      <p:ext uri="{BB962C8B-B14F-4D97-AF65-F5344CB8AC3E}">
        <p14:creationId xmlns:p14="http://schemas.microsoft.com/office/powerpoint/2010/main" val="3104184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78941" y="717799"/>
            <a:ext cx="5786117" cy="477054"/>
          </a:xfrm>
          <a:prstGeom prst="rect">
            <a:avLst/>
          </a:prstGeom>
        </p:spPr>
        <p:txBody>
          <a:bodyPr vert="horz" wrap="square" lIns="0" tIns="0" rIns="0" bIns="0" rtlCol="0">
            <a:spAutoFit/>
          </a:bodyPr>
          <a:lstStyle/>
          <a:p>
            <a:pPr marL="12700">
              <a:lnSpc>
                <a:spcPct val="100000"/>
              </a:lnSpc>
            </a:pPr>
            <a:r>
              <a:rPr lang="en-US" spc="-20" dirty="0" err="1"/>
              <a:t>Hình</a:t>
            </a:r>
            <a:r>
              <a:rPr lang="en-US" spc="-20" dirty="0"/>
              <a:t> </a:t>
            </a:r>
            <a:r>
              <a:rPr lang="en-US" spc="-20" dirty="0" err="1"/>
              <a:t>ảnh</a:t>
            </a:r>
            <a:r>
              <a:rPr lang="en-US" spc="-20" dirty="0"/>
              <a:t> LS</a:t>
            </a:r>
            <a:endParaRPr spc="-20" dirty="0"/>
          </a:p>
        </p:txBody>
      </p:sp>
      <p:pic>
        <p:nvPicPr>
          <p:cNvPr id="3" name="Picture 2"/>
          <p:cNvPicPr>
            <a:picLocks noChangeAspect="1"/>
          </p:cNvPicPr>
          <p:nvPr/>
        </p:nvPicPr>
        <p:blipFill>
          <a:blip r:embed="rId3"/>
          <a:stretch>
            <a:fillRect/>
          </a:stretch>
        </p:blipFill>
        <p:spPr>
          <a:xfrm>
            <a:off x="1066800" y="1447800"/>
            <a:ext cx="7315200" cy="45306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535940" y="1711447"/>
            <a:ext cx="8072119" cy="1256754"/>
          </a:xfrm>
        </p:spPr>
        <p:txBody>
          <a:bodyPr/>
          <a:lstStyle/>
          <a:p>
            <a:pPr>
              <a:lnSpc>
                <a:spcPct val="150000"/>
              </a:lnSpc>
            </a:pPr>
            <a:r>
              <a:rPr lang="en-US" sz="2800" dirty="0" err="1">
                <a:latin typeface="Arial"/>
                <a:cs typeface="Arial"/>
              </a:rPr>
              <a:t>Bạn</a:t>
            </a:r>
            <a:r>
              <a:rPr lang="en-US" sz="2800" dirty="0">
                <a:latin typeface="Arial"/>
                <a:cs typeface="Arial"/>
              </a:rPr>
              <a:t> </a:t>
            </a:r>
            <a:r>
              <a:rPr lang="en-US" sz="2800" dirty="0" err="1">
                <a:latin typeface="Arial"/>
                <a:cs typeface="Arial"/>
              </a:rPr>
              <a:t>nhìn</a:t>
            </a:r>
            <a:r>
              <a:rPr lang="en-US" sz="2800" dirty="0">
                <a:latin typeface="Arial"/>
                <a:cs typeface="Arial"/>
              </a:rPr>
              <a:t> </a:t>
            </a:r>
            <a:r>
              <a:rPr lang="en-US" sz="2800" dirty="0" err="1">
                <a:latin typeface="Arial"/>
                <a:cs typeface="Arial"/>
              </a:rPr>
              <a:t>thấy</a:t>
            </a:r>
            <a:r>
              <a:rPr lang="en-US" sz="2800" dirty="0">
                <a:latin typeface="Arial"/>
                <a:cs typeface="Arial"/>
              </a:rPr>
              <a:t> </a:t>
            </a:r>
            <a:r>
              <a:rPr lang="en-US" sz="2800" dirty="0" err="1">
                <a:latin typeface="Arial"/>
                <a:cs typeface="Arial"/>
              </a:rPr>
              <a:t>gì</a:t>
            </a:r>
            <a:r>
              <a:rPr lang="en-US" sz="2800" dirty="0">
                <a:latin typeface="Arial"/>
                <a:cs typeface="Arial"/>
              </a:rPr>
              <a:t>? (</a:t>
            </a:r>
            <a:r>
              <a:rPr lang="en-US" sz="2800" dirty="0" err="1">
                <a:latin typeface="Arial"/>
                <a:cs typeface="Arial"/>
              </a:rPr>
              <a:t>dấu</a:t>
            </a:r>
            <a:r>
              <a:rPr lang="en-US" sz="2800" dirty="0">
                <a:latin typeface="Arial"/>
                <a:cs typeface="Arial"/>
              </a:rPr>
              <a:t> </a:t>
            </a:r>
            <a:r>
              <a:rPr lang="en-US" sz="2800" dirty="0" err="1">
                <a:latin typeface="Arial"/>
                <a:cs typeface="Arial"/>
              </a:rPr>
              <a:t>hiệu</a:t>
            </a:r>
            <a:r>
              <a:rPr lang="en-US" sz="2800" dirty="0">
                <a:latin typeface="Arial"/>
                <a:cs typeface="Arial"/>
              </a:rPr>
              <a:t> </a:t>
            </a:r>
            <a:r>
              <a:rPr lang="en-US" sz="2800" dirty="0" err="1">
                <a:latin typeface="Arial"/>
                <a:cs typeface="Arial"/>
              </a:rPr>
              <a:t>đặc</a:t>
            </a:r>
            <a:r>
              <a:rPr lang="en-US" sz="2800" dirty="0">
                <a:latin typeface="Arial"/>
                <a:cs typeface="Arial"/>
              </a:rPr>
              <a:t> </a:t>
            </a:r>
            <a:r>
              <a:rPr lang="en-US" sz="2800" dirty="0" err="1">
                <a:latin typeface="Arial"/>
                <a:cs typeface="Arial"/>
              </a:rPr>
              <a:t>hiệu</a:t>
            </a:r>
            <a:r>
              <a:rPr lang="en-US" sz="2800" dirty="0">
                <a:latin typeface="Arial"/>
                <a:cs typeface="Arial"/>
              </a:rPr>
              <a:t>?)</a:t>
            </a:r>
          </a:p>
          <a:p>
            <a:pPr>
              <a:lnSpc>
                <a:spcPct val="150000"/>
              </a:lnSpc>
            </a:pPr>
            <a:r>
              <a:rPr lang="en-US" sz="2800" dirty="0" err="1">
                <a:latin typeface="Arial"/>
                <a:cs typeface="Arial"/>
              </a:rPr>
              <a:t>Khi</a:t>
            </a:r>
            <a:r>
              <a:rPr lang="en-US" sz="2800" dirty="0">
                <a:latin typeface="Arial"/>
                <a:cs typeface="Arial"/>
              </a:rPr>
              <a:t> </a:t>
            </a:r>
            <a:r>
              <a:rPr lang="en-US" sz="2800" dirty="0" err="1">
                <a:latin typeface="Arial"/>
                <a:cs typeface="Arial"/>
              </a:rPr>
              <a:t>khám</a:t>
            </a:r>
            <a:r>
              <a:rPr lang="en-US" sz="2800" dirty="0">
                <a:latin typeface="Arial"/>
                <a:cs typeface="Arial"/>
              </a:rPr>
              <a:t> LS </a:t>
            </a:r>
            <a:r>
              <a:rPr lang="en-US" sz="2800" dirty="0" err="1">
                <a:latin typeface="Arial"/>
                <a:cs typeface="Arial"/>
              </a:rPr>
              <a:t>gồm</a:t>
            </a:r>
            <a:r>
              <a:rPr lang="en-US" sz="2800" dirty="0">
                <a:latin typeface="Arial"/>
                <a:cs typeface="Arial"/>
              </a:rPr>
              <a:t> </a:t>
            </a:r>
            <a:r>
              <a:rPr lang="en-US" sz="2800" dirty="0" err="1">
                <a:latin typeface="Arial"/>
                <a:cs typeface="Arial"/>
              </a:rPr>
              <a:t>những</a:t>
            </a:r>
            <a:r>
              <a:rPr lang="en-US" sz="2800" dirty="0">
                <a:latin typeface="Arial"/>
                <a:cs typeface="Arial"/>
              </a:rPr>
              <a:t> </a:t>
            </a:r>
            <a:r>
              <a:rPr lang="en-US" sz="2800" dirty="0" err="1">
                <a:latin typeface="Arial"/>
                <a:cs typeface="Arial"/>
              </a:rPr>
              <a:t>bước</a:t>
            </a:r>
            <a:r>
              <a:rPr lang="en-US" sz="2800" dirty="0">
                <a:latin typeface="Arial"/>
                <a:cs typeface="Arial"/>
              </a:rPr>
              <a:t> </a:t>
            </a:r>
            <a:r>
              <a:rPr lang="en-US" sz="2800" dirty="0" err="1">
                <a:latin typeface="Arial"/>
                <a:cs typeface="Arial"/>
              </a:rPr>
              <a:t>nào</a:t>
            </a:r>
            <a:r>
              <a:rPr lang="en-US" sz="2800" dirty="0">
                <a:latin typeface="Arial"/>
                <a:cs typeface="Arial"/>
              </a:rPr>
              <a:t>?</a:t>
            </a:r>
          </a:p>
        </p:txBody>
      </p:sp>
    </p:spTree>
    <p:extLst>
      <p:ext uri="{BB962C8B-B14F-4D97-AF65-F5344CB8AC3E}">
        <p14:creationId xmlns:p14="http://schemas.microsoft.com/office/powerpoint/2010/main" val="2394728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3F0F0-5950-4A47-9266-CCA7AE3026D5}"/>
              </a:ext>
            </a:extLst>
          </p:cNvPr>
          <p:cNvSpPr>
            <a:spLocks noGrp="1"/>
          </p:cNvSpPr>
          <p:nvPr>
            <p:ph type="title"/>
          </p:nvPr>
        </p:nvSpPr>
        <p:spPr>
          <a:xfrm>
            <a:off x="1678941" y="717799"/>
            <a:ext cx="5786117" cy="477054"/>
          </a:xfrm>
        </p:spPr>
        <p:txBody>
          <a:bodyPr/>
          <a:lstStyle/>
          <a:p>
            <a:r>
              <a:rPr lang="en-US" dirty="0"/>
              <a:t>Case 1</a:t>
            </a:r>
          </a:p>
        </p:txBody>
      </p:sp>
      <p:sp>
        <p:nvSpPr>
          <p:cNvPr id="3" name="Content Placeholder 2">
            <a:extLst>
              <a:ext uri="{FF2B5EF4-FFF2-40B4-BE49-F238E27FC236}">
                <a16:creationId xmlns:a16="http://schemas.microsoft.com/office/drawing/2014/main" id="{F28B546E-1492-4AC6-8CC7-3F2EDD787E97}"/>
              </a:ext>
            </a:extLst>
          </p:cNvPr>
          <p:cNvSpPr>
            <a:spLocks noGrp="1"/>
          </p:cNvSpPr>
          <p:nvPr>
            <p:ph idx="1"/>
          </p:nvPr>
        </p:nvSpPr>
        <p:spPr>
          <a:xfrm>
            <a:off x="628650" y="2226469"/>
            <a:ext cx="4619211" cy="3263504"/>
          </a:xfrm>
        </p:spPr>
        <p:txBody>
          <a:bodyPr>
            <a:normAutofit fontScale="77500" lnSpcReduction="20000"/>
          </a:bodyPr>
          <a:lstStyle/>
          <a:p>
            <a:pPr>
              <a:lnSpc>
                <a:spcPct val="150000"/>
              </a:lnSpc>
            </a:pPr>
            <a:r>
              <a:rPr lang="en-US" sz="2100" dirty="0" err="1">
                <a:latin typeface="Arial"/>
                <a:cs typeface="Arial"/>
              </a:rPr>
              <a:t>Dấu</a:t>
            </a:r>
            <a:r>
              <a:rPr lang="en-US" sz="2100" dirty="0">
                <a:latin typeface="Arial"/>
                <a:cs typeface="Arial"/>
              </a:rPr>
              <a:t> </a:t>
            </a:r>
            <a:r>
              <a:rPr lang="en-US" sz="2100" dirty="0" err="1">
                <a:latin typeface="Arial"/>
                <a:cs typeface="Arial"/>
              </a:rPr>
              <a:t>bầm</a:t>
            </a:r>
            <a:r>
              <a:rPr lang="en-US" sz="2100" dirty="0">
                <a:latin typeface="Arial"/>
                <a:cs typeface="Arial"/>
              </a:rPr>
              <a:t> </a:t>
            </a:r>
            <a:r>
              <a:rPr lang="en-US" sz="2100" dirty="0" err="1">
                <a:latin typeface="Arial"/>
                <a:cs typeface="Arial"/>
              </a:rPr>
              <a:t>tím</a:t>
            </a:r>
            <a:r>
              <a:rPr lang="en-US" sz="2100" dirty="0">
                <a:latin typeface="Arial"/>
                <a:cs typeface="Arial"/>
              </a:rPr>
              <a:t> </a:t>
            </a:r>
            <a:r>
              <a:rPr lang="en-US" sz="2100" dirty="0" err="1">
                <a:latin typeface="Arial"/>
                <a:cs typeface="Arial"/>
              </a:rPr>
              <a:t>Hennequin</a:t>
            </a:r>
            <a:r>
              <a:rPr lang="en-US" sz="2100" dirty="0">
                <a:latin typeface="Arial"/>
                <a:cs typeface="Arial"/>
              </a:rPr>
              <a:t> (</a:t>
            </a:r>
            <a:r>
              <a:rPr lang="en-US" sz="2100" dirty="0" err="1">
                <a:latin typeface="Arial"/>
                <a:cs typeface="Arial"/>
              </a:rPr>
              <a:t>gãy</a:t>
            </a:r>
            <a:r>
              <a:rPr lang="en-US" sz="2100" dirty="0">
                <a:latin typeface="Arial"/>
                <a:cs typeface="Arial"/>
              </a:rPr>
              <a:t> </a:t>
            </a:r>
            <a:r>
              <a:rPr lang="en-US" sz="2100" dirty="0" err="1">
                <a:latin typeface="Arial"/>
                <a:cs typeface="Arial"/>
              </a:rPr>
              <a:t>đầu</a:t>
            </a:r>
            <a:r>
              <a:rPr lang="en-US" sz="2100" dirty="0">
                <a:latin typeface="Arial"/>
                <a:cs typeface="Arial"/>
              </a:rPr>
              <a:t> </a:t>
            </a:r>
            <a:r>
              <a:rPr lang="en-US" sz="2100" dirty="0" err="1">
                <a:latin typeface="Arial"/>
                <a:cs typeface="Arial"/>
              </a:rPr>
              <a:t>trên</a:t>
            </a:r>
            <a:r>
              <a:rPr lang="en-US" sz="2100" dirty="0">
                <a:latin typeface="Arial"/>
                <a:cs typeface="Arial"/>
              </a:rPr>
              <a:t> </a:t>
            </a:r>
            <a:r>
              <a:rPr lang="en-US" dirty="0" err="1">
                <a:latin typeface="Arial"/>
                <a:cs typeface="Arial"/>
              </a:rPr>
              <a:t>x</a:t>
            </a:r>
            <a:r>
              <a:rPr lang="en-US" sz="2100" dirty="0" err="1">
                <a:latin typeface="Arial"/>
                <a:cs typeface="Arial"/>
              </a:rPr>
              <a:t>ương</a:t>
            </a:r>
            <a:r>
              <a:rPr lang="en-US" sz="2100" dirty="0">
                <a:latin typeface="Arial"/>
                <a:cs typeface="Arial"/>
              </a:rPr>
              <a:t> </a:t>
            </a:r>
            <a:r>
              <a:rPr lang="en-US" sz="2100" dirty="0" err="1">
                <a:latin typeface="Arial"/>
                <a:cs typeface="Arial"/>
              </a:rPr>
              <a:t>cánh</a:t>
            </a:r>
            <a:r>
              <a:rPr lang="en-US" sz="2100" dirty="0">
                <a:latin typeface="Arial"/>
                <a:cs typeface="Arial"/>
              </a:rPr>
              <a:t> </a:t>
            </a:r>
            <a:r>
              <a:rPr lang="en-US" sz="2100" dirty="0" err="1">
                <a:latin typeface="Arial"/>
                <a:cs typeface="Arial"/>
              </a:rPr>
              <a:t>tay</a:t>
            </a:r>
            <a:r>
              <a:rPr lang="en-US" sz="2100" dirty="0">
                <a:latin typeface="Arial"/>
                <a:cs typeface="Arial"/>
              </a:rPr>
              <a:t>)</a:t>
            </a:r>
          </a:p>
          <a:p>
            <a:pPr>
              <a:lnSpc>
                <a:spcPct val="150000"/>
              </a:lnSpc>
            </a:pPr>
            <a:r>
              <a:rPr lang="en-US" dirty="0" err="1">
                <a:latin typeface="Arial"/>
                <a:cs typeface="Arial"/>
              </a:rPr>
              <a:t>Khám</a:t>
            </a:r>
            <a:r>
              <a:rPr lang="en-US" dirty="0">
                <a:latin typeface="Arial"/>
                <a:cs typeface="Arial"/>
              </a:rPr>
              <a:t>:</a:t>
            </a:r>
          </a:p>
          <a:p>
            <a:pPr>
              <a:lnSpc>
                <a:spcPct val="150000"/>
              </a:lnSpc>
              <a:buFontTx/>
              <a:buChar char="-"/>
            </a:pPr>
            <a:r>
              <a:rPr lang="en-US" dirty="0" err="1">
                <a:latin typeface="Arial"/>
                <a:cs typeface="Arial"/>
              </a:rPr>
              <a:t>Nhìn</a:t>
            </a:r>
            <a:r>
              <a:rPr lang="en-US" dirty="0">
                <a:latin typeface="Arial"/>
                <a:cs typeface="Arial"/>
              </a:rPr>
              <a:t>: </a:t>
            </a:r>
            <a:r>
              <a:rPr lang="en-US" dirty="0" err="1">
                <a:latin typeface="Arial"/>
                <a:cs typeface="Arial"/>
              </a:rPr>
              <a:t>sưng</a:t>
            </a:r>
            <a:r>
              <a:rPr lang="en-US" dirty="0">
                <a:latin typeface="Arial"/>
                <a:cs typeface="Arial"/>
              </a:rPr>
              <a:t>, </a:t>
            </a:r>
            <a:r>
              <a:rPr lang="en-US" dirty="0" err="1">
                <a:latin typeface="Arial"/>
                <a:cs typeface="Arial"/>
              </a:rPr>
              <a:t>bầm</a:t>
            </a:r>
            <a:r>
              <a:rPr lang="en-US" dirty="0">
                <a:latin typeface="Arial"/>
                <a:cs typeface="Arial"/>
              </a:rPr>
              <a:t> </a:t>
            </a:r>
            <a:r>
              <a:rPr lang="en-US" dirty="0" err="1">
                <a:latin typeface="Arial"/>
                <a:cs typeface="Arial"/>
              </a:rPr>
              <a:t>tím</a:t>
            </a:r>
            <a:r>
              <a:rPr lang="en-US" dirty="0">
                <a:latin typeface="Arial"/>
                <a:cs typeface="Arial"/>
              </a:rPr>
              <a:t>, </a:t>
            </a:r>
            <a:r>
              <a:rPr lang="en-US" dirty="0" err="1">
                <a:latin typeface="Arial"/>
                <a:cs typeface="Arial"/>
              </a:rPr>
              <a:t>biến</a:t>
            </a:r>
            <a:r>
              <a:rPr lang="en-US" dirty="0">
                <a:latin typeface="Arial"/>
                <a:cs typeface="Arial"/>
              </a:rPr>
              <a:t> </a:t>
            </a:r>
            <a:r>
              <a:rPr lang="en-US" dirty="0" err="1">
                <a:latin typeface="Arial"/>
                <a:cs typeface="Arial"/>
              </a:rPr>
              <a:t>dạng</a:t>
            </a:r>
            <a:r>
              <a:rPr lang="en-US" dirty="0">
                <a:latin typeface="Arial"/>
                <a:cs typeface="Arial"/>
              </a:rPr>
              <a:t>, </a:t>
            </a:r>
            <a:r>
              <a:rPr lang="en-US" dirty="0" err="1">
                <a:latin typeface="Arial"/>
                <a:cs typeface="Arial"/>
              </a:rPr>
              <a:t>độ</a:t>
            </a:r>
            <a:r>
              <a:rPr lang="en-US" dirty="0">
                <a:latin typeface="Arial"/>
                <a:cs typeface="Arial"/>
              </a:rPr>
              <a:t> </a:t>
            </a:r>
            <a:r>
              <a:rPr lang="en-US" dirty="0" err="1">
                <a:latin typeface="Arial"/>
                <a:cs typeface="Arial"/>
              </a:rPr>
              <a:t>cao</a:t>
            </a:r>
            <a:r>
              <a:rPr lang="en-US" dirty="0">
                <a:latin typeface="Arial"/>
                <a:cs typeface="Arial"/>
              </a:rPr>
              <a:t> 2 </a:t>
            </a:r>
            <a:r>
              <a:rPr lang="en-US" dirty="0" err="1">
                <a:latin typeface="Arial"/>
                <a:cs typeface="Arial"/>
              </a:rPr>
              <a:t>vai</a:t>
            </a:r>
            <a:endParaRPr lang="en-US" dirty="0">
              <a:latin typeface="Arial"/>
              <a:cs typeface="Arial"/>
            </a:endParaRPr>
          </a:p>
          <a:p>
            <a:pPr>
              <a:lnSpc>
                <a:spcPct val="150000"/>
              </a:lnSpc>
              <a:buFontTx/>
              <a:buChar char="-"/>
            </a:pPr>
            <a:r>
              <a:rPr lang="en-US" dirty="0" err="1">
                <a:latin typeface="Arial"/>
                <a:cs typeface="Arial"/>
              </a:rPr>
              <a:t>Sờ</a:t>
            </a:r>
            <a:r>
              <a:rPr lang="en-US" dirty="0">
                <a:latin typeface="Arial"/>
                <a:cs typeface="Arial"/>
              </a:rPr>
              <a:t>: </a:t>
            </a:r>
            <a:r>
              <a:rPr lang="en-US" dirty="0" err="1">
                <a:latin typeface="Arial"/>
                <a:cs typeface="Arial"/>
              </a:rPr>
              <a:t>mốc</a:t>
            </a:r>
            <a:r>
              <a:rPr lang="en-US" dirty="0">
                <a:latin typeface="Arial"/>
                <a:cs typeface="Arial"/>
              </a:rPr>
              <a:t> </a:t>
            </a:r>
            <a:r>
              <a:rPr lang="en-US" dirty="0" err="1">
                <a:latin typeface="Arial"/>
                <a:cs typeface="Arial"/>
              </a:rPr>
              <a:t>xương</a:t>
            </a:r>
            <a:r>
              <a:rPr lang="en-US" dirty="0">
                <a:latin typeface="Arial"/>
                <a:cs typeface="Arial"/>
              </a:rPr>
              <a:t> </a:t>
            </a:r>
            <a:r>
              <a:rPr lang="en-US" dirty="0" err="1">
                <a:latin typeface="Arial"/>
                <a:cs typeface="Arial"/>
              </a:rPr>
              <a:t>tìm</a:t>
            </a:r>
            <a:r>
              <a:rPr lang="en-US" dirty="0">
                <a:latin typeface="Arial"/>
                <a:cs typeface="Arial"/>
              </a:rPr>
              <a:t> </a:t>
            </a:r>
            <a:r>
              <a:rPr lang="en-US" dirty="0" err="1">
                <a:latin typeface="Arial"/>
                <a:cs typeface="Arial"/>
              </a:rPr>
              <a:t>điểm</a:t>
            </a:r>
            <a:r>
              <a:rPr lang="en-US" dirty="0">
                <a:latin typeface="Arial"/>
                <a:cs typeface="Arial"/>
              </a:rPr>
              <a:t> </a:t>
            </a:r>
            <a:r>
              <a:rPr lang="en-US" dirty="0" err="1">
                <a:latin typeface="Arial"/>
                <a:cs typeface="Arial"/>
              </a:rPr>
              <a:t>đau</a:t>
            </a:r>
            <a:r>
              <a:rPr lang="en-US" dirty="0">
                <a:latin typeface="Arial"/>
                <a:cs typeface="Arial"/>
              </a:rPr>
              <a:t>, </a:t>
            </a:r>
            <a:r>
              <a:rPr lang="en-US" dirty="0" err="1">
                <a:latin typeface="Arial"/>
                <a:cs typeface="Arial"/>
              </a:rPr>
              <a:t>dấu</a:t>
            </a:r>
            <a:r>
              <a:rPr lang="en-US" dirty="0">
                <a:latin typeface="Arial"/>
                <a:cs typeface="Arial"/>
              </a:rPr>
              <a:t> </a:t>
            </a:r>
            <a:r>
              <a:rPr lang="en-US" dirty="0" err="1">
                <a:latin typeface="Arial"/>
                <a:cs typeface="Arial"/>
              </a:rPr>
              <a:t>mất</a:t>
            </a:r>
            <a:r>
              <a:rPr lang="en-US" dirty="0">
                <a:latin typeface="Arial"/>
                <a:cs typeface="Arial"/>
              </a:rPr>
              <a:t> </a:t>
            </a:r>
            <a:r>
              <a:rPr lang="en-US" dirty="0" err="1">
                <a:latin typeface="Arial"/>
                <a:cs typeface="Arial"/>
              </a:rPr>
              <a:t>liên</a:t>
            </a:r>
            <a:r>
              <a:rPr lang="en-US" dirty="0">
                <a:latin typeface="Arial"/>
                <a:cs typeface="Arial"/>
              </a:rPr>
              <a:t> </a:t>
            </a:r>
            <a:r>
              <a:rPr lang="en-US" dirty="0" err="1">
                <a:latin typeface="Arial"/>
                <a:cs typeface="Arial"/>
              </a:rPr>
              <a:t>tục</a:t>
            </a:r>
            <a:r>
              <a:rPr lang="en-US" dirty="0">
                <a:latin typeface="Arial"/>
                <a:cs typeface="Arial"/>
              </a:rPr>
              <a:t>, </a:t>
            </a:r>
            <a:r>
              <a:rPr lang="en-US" dirty="0" err="1">
                <a:latin typeface="Arial"/>
                <a:cs typeface="Arial"/>
              </a:rPr>
              <a:t>lạo</a:t>
            </a:r>
            <a:r>
              <a:rPr lang="en-US" dirty="0">
                <a:latin typeface="Arial"/>
                <a:cs typeface="Arial"/>
              </a:rPr>
              <a:t> </a:t>
            </a:r>
            <a:r>
              <a:rPr lang="en-US" dirty="0" err="1">
                <a:latin typeface="Arial"/>
                <a:cs typeface="Arial"/>
              </a:rPr>
              <a:t>xạo</a:t>
            </a:r>
            <a:r>
              <a:rPr lang="en-US" dirty="0">
                <a:latin typeface="Arial"/>
                <a:cs typeface="Arial"/>
              </a:rPr>
              <a:t> </a:t>
            </a:r>
            <a:r>
              <a:rPr lang="en-US" dirty="0" err="1">
                <a:latin typeface="Arial"/>
                <a:cs typeface="Arial"/>
              </a:rPr>
              <a:t>xương</a:t>
            </a:r>
            <a:r>
              <a:rPr lang="en-US" dirty="0">
                <a:latin typeface="Arial"/>
                <a:cs typeface="Arial"/>
              </a:rPr>
              <a:t>, </a:t>
            </a:r>
          </a:p>
          <a:p>
            <a:pPr>
              <a:lnSpc>
                <a:spcPct val="150000"/>
              </a:lnSpc>
              <a:buFontTx/>
              <a:buChar char="-"/>
            </a:pPr>
            <a:r>
              <a:rPr lang="en-US" dirty="0" err="1">
                <a:latin typeface="Arial"/>
                <a:cs typeface="Arial"/>
              </a:rPr>
              <a:t>Đo</a:t>
            </a:r>
            <a:r>
              <a:rPr lang="en-US" dirty="0">
                <a:latin typeface="Arial"/>
                <a:cs typeface="Arial"/>
              </a:rPr>
              <a:t>: </a:t>
            </a:r>
            <a:r>
              <a:rPr lang="en-US" dirty="0" err="1">
                <a:latin typeface="Arial"/>
                <a:cs typeface="Arial"/>
              </a:rPr>
              <a:t>chiều</a:t>
            </a:r>
            <a:r>
              <a:rPr lang="en-US" dirty="0">
                <a:latin typeface="Arial"/>
                <a:cs typeface="Arial"/>
              </a:rPr>
              <a:t> </a:t>
            </a:r>
            <a:r>
              <a:rPr lang="en-US" dirty="0" err="1">
                <a:latin typeface="Arial"/>
                <a:cs typeface="Arial"/>
              </a:rPr>
              <a:t>dài</a:t>
            </a:r>
            <a:r>
              <a:rPr lang="en-US" dirty="0">
                <a:latin typeface="Arial"/>
                <a:cs typeface="Arial"/>
              </a:rPr>
              <a:t> </a:t>
            </a:r>
            <a:r>
              <a:rPr lang="en-US" dirty="0" err="1">
                <a:latin typeface="Arial"/>
                <a:cs typeface="Arial"/>
              </a:rPr>
              <a:t>tương</a:t>
            </a:r>
            <a:r>
              <a:rPr lang="en-US" dirty="0">
                <a:latin typeface="Arial"/>
                <a:cs typeface="Arial"/>
              </a:rPr>
              <a:t> </a:t>
            </a:r>
            <a:r>
              <a:rPr lang="en-US" dirty="0" err="1">
                <a:latin typeface="Arial"/>
                <a:cs typeface="Arial"/>
              </a:rPr>
              <a:t>đối</a:t>
            </a:r>
            <a:r>
              <a:rPr lang="en-US" dirty="0">
                <a:latin typeface="Arial"/>
                <a:cs typeface="Arial"/>
              </a:rPr>
              <a:t>, </a:t>
            </a:r>
            <a:r>
              <a:rPr lang="en-US" dirty="0" err="1">
                <a:latin typeface="Arial"/>
                <a:cs typeface="Arial"/>
              </a:rPr>
              <a:t>tuyệt</a:t>
            </a:r>
            <a:r>
              <a:rPr lang="en-US" dirty="0">
                <a:latin typeface="Arial"/>
                <a:cs typeface="Arial"/>
              </a:rPr>
              <a:t> </a:t>
            </a:r>
            <a:r>
              <a:rPr lang="en-US" dirty="0" err="1">
                <a:latin typeface="Arial"/>
                <a:cs typeface="Arial"/>
              </a:rPr>
              <a:t>đối</a:t>
            </a:r>
            <a:r>
              <a:rPr lang="en-US" dirty="0">
                <a:latin typeface="Arial"/>
                <a:cs typeface="Arial"/>
              </a:rPr>
              <a:t> </a:t>
            </a:r>
            <a:r>
              <a:rPr lang="en-US" dirty="0" err="1">
                <a:latin typeface="Arial"/>
                <a:cs typeface="Arial"/>
              </a:rPr>
              <a:t>xương</a:t>
            </a:r>
            <a:r>
              <a:rPr lang="en-US" dirty="0">
                <a:latin typeface="Arial"/>
                <a:cs typeface="Arial"/>
              </a:rPr>
              <a:t> </a:t>
            </a:r>
            <a:r>
              <a:rPr lang="en-US" dirty="0" err="1">
                <a:latin typeface="Arial"/>
                <a:cs typeface="Arial"/>
              </a:rPr>
              <a:t>cánh</a:t>
            </a:r>
            <a:r>
              <a:rPr lang="en-US" dirty="0">
                <a:latin typeface="Arial"/>
                <a:cs typeface="Arial"/>
              </a:rPr>
              <a:t> </a:t>
            </a:r>
            <a:r>
              <a:rPr lang="en-US" dirty="0" err="1">
                <a:latin typeface="Arial"/>
                <a:cs typeface="Arial"/>
              </a:rPr>
              <a:t>tay</a:t>
            </a:r>
            <a:r>
              <a:rPr lang="en-US" dirty="0">
                <a:latin typeface="Arial"/>
                <a:cs typeface="Arial"/>
              </a:rPr>
              <a:t>, ROM </a:t>
            </a:r>
            <a:r>
              <a:rPr lang="en-US" dirty="0" err="1">
                <a:latin typeface="Arial"/>
                <a:cs typeface="Arial"/>
              </a:rPr>
              <a:t>khớp</a:t>
            </a:r>
            <a:r>
              <a:rPr lang="en-US" dirty="0">
                <a:latin typeface="Arial"/>
                <a:cs typeface="Arial"/>
              </a:rPr>
              <a:t> </a:t>
            </a:r>
            <a:r>
              <a:rPr lang="en-US" dirty="0" err="1">
                <a:latin typeface="Arial"/>
                <a:cs typeface="Arial"/>
              </a:rPr>
              <a:t>vai</a:t>
            </a:r>
            <a:endParaRPr lang="en-US" dirty="0">
              <a:latin typeface="Arial"/>
              <a:cs typeface="Arial"/>
            </a:endParaRPr>
          </a:p>
          <a:p>
            <a:pPr>
              <a:lnSpc>
                <a:spcPct val="150000"/>
              </a:lnSpc>
              <a:buFontTx/>
              <a:buChar char="-"/>
            </a:pPr>
            <a:r>
              <a:rPr lang="en-US" dirty="0" err="1">
                <a:latin typeface="Arial"/>
                <a:cs typeface="Arial"/>
              </a:rPr>
              <a:t>Thần</a:t>
            </a:r>
            <a:r>
              <a:rPr lang="en-US" dirty="0">
                <a:latin typeface="Arial"/>
                <a:cs typeface="Arial"/>
              </a:rPr>
              <a:t> </a:t>
            </a:r>
            <a:r>
              <a:rPr lang="en-US" dirty="0" err="1">
                <a:latin typeface="Arial"/>
                <a:cs typeface="Arial"/>
              </a:rPr>
              <a:t>kinh</a:t>
            </a:r>
            <a:r>
              <a:rPr lang="en-US" dirty="0">
                <a:latin typeface="Arial"/>
                <a:cs typeface="Arial"/>
              </a:rPr>
              <a:t>: </a:t>
            </a:r>
            <a:r>
              <a:rPr lang="en-US" dirty="0" err="1">
                <a:latin typeface="Arial"/>
                <a:cs typeface="Arial"/>
              </a:rPr>
              <a:t>dạng</a:t>
            </a:r>
            <a:r>
              <a:rPr lang="en-US" dirty="0">
                <a:latin typeface="Arial"/>
                <a:cs typeface="Arial"/>
              </a:rPr>
              <a:t> </a:t>
            </a:r>
            <a:r>
              <a:rPr lang="en-US" dirty="0" err="1">
                <a:latin typeface="Arial"/>
                <a:cs typeface="Arial"/>
              </a:rPr>
              <a:t>vai</a:t>
            </a:r>
            <a:r>
              <a:rPr lang="en-US" dirty="0">
                <a:latin typeface="Arial"/>
                <a:cs typeface="Arial"/>
              </a:rPr>
              <a:t> (</a:t>
            </a:r>
            <a:r>
              <a:rPr lang="en-US" dirty="0" err="1">
                <a:latin typeface="Arial"/>
                <a:cs typeface="Arial"/>
              </a:rPr>
              <a:t>tk</a:t>
            </a:r>
            <a:r>
              <a:rPr lang="en-US" dirty="0">
                <a:latin typeface="Arial"/>
                <a:cs typeface="Arial"/>
              </a:rPr>
              <a:t> </a:t>
            </a:r>
            <a:r>
              <a:rPr lang="en-US" dirty="0" err="1">
                <a:latin typeface="Arial"/>
                <a:cs typeface="Arial"/>
              </a:rPr>
              <a:t>nách</a:t>
            </a:r>
            <a:r>
              <a:rPr lang="en-US" dirty="0">
                <a:latin typeface="Arial"/>
                <a:cs typeface="Arial"/>
              </a:rPr>
              <a:t>), </a:t>
            </a:r>
            <a:r>
              <a:rPr lang="en-US" dirty="0" err="1">
                <a:latin typeface="Arial"/>
                <a:cs typeface="Arial"/>
              </a:rPr>
              <a:t>gấp</a:t>
            </a:r>
            <a:r>
              <a:rPr lang="en-US" dirty="0">
                <a:latin typeface="Arial"/>
                <a:cs typeface="Arial"/>
              </a:rPr>
              <a:t> </a:t>
            </a:r>
            <a:r>
              <a:rPr lang="en-US" dirty="0" err="1">
                <a:latin typeface="Arial"/>
                <a:cs typeface="Arial"/>
              </a:rPr>
              <a:t>khuỷu</a:t>
            </a:r>
            <a:r>
              <a:rPr lang="en-US" dirty="0">
                <a:latin typeface="Arial"/>
                <a:cs typeface="Arial"/>
              </a:rPr>
              <a:t> (</a:t>
            </a:r>
            <a:r>
              <a:rPr lang="en-US" dirty="0" err="1">
                <a:latin typeface="Arial"/>
                <a:cs typeface="Arial"/>
              </a:rPr>
              <a:t>tk</a:t>
            </a:r>
            <a:r>
              <a:rPr lang="en-US" dirty="0">
                <a:latin typeface="Arial"/>
                <a:cs typeface="Arial"/>
              </a:rPr>
              <a:t> </a:t>
            </a:r>
            <a:r>
              <a:rPr lang="en-US" dirty="0" err="1">
                <a:latin typeface="Arial"/>
                <a:cs typeface="Arial"/>
              </a:rPr>
              <a:t>cơ</a:t>
            </a:r>
            <a:r>
              <a:rPr lang="en-US" dirty="0">
                <a:latin typeface="Arial"/>
                <a:cs typeface="Arial"/>
              </a:rPr>
              <a:t> </a:t>
            </a:r>
            <a:r>
              <a:rPr lang="en-US" dirty="0" err="1">
                <a:latin typeface="Arial"/>
                <a:cs typeface="Arial"/>
              </a:rPr>
              <a:t>bì</a:t>
            </a:r>
            <a:r>
              <a:rPr lang="en-US" dirty="0">
                <a:latin typeface="Arial"/>
                <a:cs typeface="Arial"/>
              </a:rPr>
              <a:t>)</a:t>
            </a:r>
          </a:p>
          <a:p>
            <a:pPr>
              <a:lnSpc>
                <a:spcPct val="150000"/>
              </a:lnSpc>
              <a:buFontTx/>
              <a:buChar char="-"/>
            </a:pPr>
            <a:r>
              <a:rPr lang="en-US" dirty="0" err="1">
                <a:latin typeface="Arial"/>
                <a:cs typeface="Arial"/>
              </a:rPr>
              <a:t>Mạch</a:t>
            </a:r>
            <a:r>
              <a:rPr lang="en-US" dirty="0">
                <a:latin typeface="Arial"/>
                <a:cs typeface="Arial"/>
              </a:rPr>
              <a:t> </a:t>
            </a:r>
            <a:r>
              <a:rPr lang="en-US" dirty="0" err="1">
                <a:latin typeface="Arial"/>
                <a:cs typeface="Arial"/>
              </a:rPr>
              <a:t>máu</a:t>
            </a:r>
            <a:r>
              <a:rPr lang="en-US" dirty="0">
                <a:latin typeface="Arial"/>
                <a:cs typeface="Arial"/>
              </a:rPr>
              <a:t>: </a:t>
            </a:r>
            <a:r>
              <a:rPr lang="en-US" dirty="0" err="1">
                <a:latin typeface="Arial"/>
                <a:cs typeface="Arial"/>
              </a:rPr>
              <a:t>bắt</a:t>
            </a:r>
            <a:r>
              <a:rPr lang="en-US" dirty="0">
                <a:latin typeface="Arial"/>
                <a:cs typeface="Arial"/>
              </a:rPr>
              <a:t> </a:t>
            </a:r>
            <a:r>
              <a:rPr lang="en-US" dirty="0" err="1">
                <a:latin typeface="Arial"/>
                <a:cs typeface="Arial"/>
              </a:rPr>
              <a:t>mạch</a:t>
            </a:r>
            <a:r>
              <a:rPr lang="en-US" dirty="0">
                <a:latin typeface="Arial"/>
                <a:cs typeface="Arial"/>
              </a:rPr>
              <a:t> </a:t>
            </a:r>
            <a:r>
              <a:rPr lang="en-US" dirty="0" err="1">
                <a:latin typeface="Arial"/>
                <a:cs typeface="Arial"/>
              </a:rPr>
              <a:t>cánh</a:t>
            </a:r>
            <a:r>
              <a:rPr lang="en-US" dirty="0">
                <a:latin typeface="Arial"/>
                <a:cs typeface="Arial"/>
              </a:rPr>
              <a:t> </a:t>
            </a:r>
            <a:r>
              <a:rPr lang="en-US" dirty="0" err="1">
                <a:latin typeface="Arial"/>
                <a:cs typeface="Arial"/>
              </a:rPr>
              <a:t>tay</a:t>
            </a:r>
            <a:r>
              <a:rPr lang="en-US" dirty="0">
                <a:latin typeface="Arial"/>
                <a:cs typeface="Arial"/>
              </a:rPr>
              <a:t>, </a:t>
            </a:r>
            <a:r>
              <a:rPr lang="en-US" dirty="0" err="1">
                <a:latin typeface="Arial"/>
                <a:cs typeface="Arial"/>
              </a:rPr>
              <a:t>mạch</a:t>
            </a:r>
            <a:r>
              <a:rPr lang="en-US" dirty="0">
                <a:latin typeface="Arial"/>
                <a:cs typeface="Arial"/>
              </a:rPr>
              <a:t> quay</a:t>
            </a:r>
          </a:p>
          <a:p>
            <a:pPr>
              <a:lnSpc>
                <a:spcPct val="150000"/>
              </a:lnSpc>
              <a:buFontTx/>
              <a:buChar char="-"/>
            </a:pPr>
            <a:r>
              <a:rPr lang="en-US" dirty="0" err="1">
                <a:latin typeface="Arial"/>
                <a:cs typeface="Arial"/>
              </a:rPr>
              <a:t>Nghiệm</a:t>
            </a:r>
            <a:r>
              <a:rPr lang="en-US" dirty="0">
                <a:latin typeface="Arial"/>
                <a:cs typeface="Arial"/>
              </a:rPr>
              <a:t> </a:t>
            </a:r>
            <a:r>
              <a:rPr lang="en-US" dirty="0" err="1">
                <a:latin typeface="Arial"/>
                <a:cs typeface="Arial"/>
              </a:rPr>
              <a:t>pháp</a:t>
            </a:r>
            <a:endParaRPr lang="en-US" dirty="0">
              <a:latin typeface="Arial"/>
              <a:cs typeface="Arial"/>
            </a:endParaRPr>
          </a:p>
          <a:p>
            <a:pPr>
              <a:lnSpc>
                <a:spcPct val="150000"/>
              </a:lnSpc>
              <a:buFontTx/>
              <a:buChar char="-"/>
            </a:pPr>
            <a:endParaRPr lang="en-US" dirty="0">
              <a:latin typeface="Arial"/>
              <a:cs typeface="Arial"/>
            </a:endParaRPr>
          </a:p>
          <a:p>
            <a:pPr>
              <a:lnSpc>
                <a:spcPct val="150000"/>
              </a:lnSpc>
            </a:pPr>
            <a:endParaRPr lang="en-US" sz="2100" dirty="0">
              <a:latin typeface="Arial"/>
              <a:cs typeface="Arial"/>
            </a:endParaRPr>
          </a:p>
          <a:p>
            <a:endParaRPr lang="en-US" dirty="0"/>
          </a:p>
        </p:txBody>
      </p:sp>
      <p:pic>
        <p:nvPicPr>
          <p:cNvPr id="5" name="Picture 4">
            <a:extLst>
              <a:ext uri="{FF2B5EF4-FFF2-40B4-BE49-F238E27FC236}">
                <a16:creationId xmlns:a16="http://schemas.microsoft.com/office/drawing/2014/main" id="{826200BB-BACC-4582-A8BE-3244381AF2D9}"/>
              </a:ext>
            </a:extLst>
          </p:cNvPr>
          <p:cNvPicPr>
            <a:picLocks noChangeAspect="1"/>
          </p:cNvPicPr>
          <p:nvPr/>
        </p:nvPicPr>
        <p:blipFill>
          <a:blip r:embed="rId2"/>
          <a:stretch>
            <a:fillRect/>
          </a:stretch>
        </p:blipFill>
        <p:spPr>
          <a:xfrm>
            <a:off x="5356859" y="2226469"/>
            <a:ext cx="3499901" cy="2167660"/>
          </a:xfrm>
          <a:prstGeom prst="rect">
            <a:avLst/>
          </a:prstGeom>
        </p:spPr>
      </p:pic>
    </p:spTree>
    <p:extLst>
      <p:ext uri="{BB962C8B-B14F-4D97-AF65-F5344CB8AC3E}">
        <p14:creationId xmlns:p14="http://schemas.microsoft.com/office/powerpoint/2010/main" val="3053744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941" y="717799"/>
            <a:ext cx="5786117" cy="477054"/>
          </a:xfrm>
        </p:spPr>
        <p:txBody>
          <a:bodyPr/>
          <a:lstStyle/>
          <a:p>
            <a:r>
              <a:rPr lang="en-US" dirty="0" err="1"/>
              <a:t>Bệnh</a:t>
            </a:r>
            <a:r>
              <a:rPr lang="en-US" dirty="0"/>
              <a:t> </a:t>
            </a:r>
            <a:r>
              <a:rPr lang="en-US" dirty="0" err="1"/>
              <a:t>nhân</a:t>
            </a:r>
            <a:r>
              <a:rPr lang="en-US" dirty="0"/>
              <a:t> </a:t>
            </a:r>
            <a:r>
              <a:rPr lang="en-US" dirty="0" err="1"/>
              <a:t>được</a:t>
            </a:r>
            <a:r>
              <a:rPr lang="en-US" dirty="0"/>
              <a:t> </a:t>
            </a:r>
            <a:r>
              <a:rPr lang="en-US" dirty="0" err="1"/>
              <a:t>chụp</a:t>
            </a:r>
            <a:r>
              <a:rPr lang="en-US" dirty="0"/>
              <a:t> X </a:t>
            </a:r>
            <a:r>
              <a:rPr lang="en-US" dirty="0" err="1"/>
              <a:t>quang</a:t>
            </a:r>
            <a:endParaRPr lang="en-US" dirty="0"/>
          </a:p>
        </p:txBody>
      </p:sp>
      <p:pic>
        <p:nvPicPr>
          <p:cNvPr id="3" name="Picture 2"/>
          <p:cNvPicPr>
            <a:picLocks noChangeAspect="1"/>
          </p:cNvPicPr>
          <p:nvPr/>
        </p:nvPicPr>
        <p:blipFill>
          <a:blip r:embed="rId2"/>
          <a:stretch>
            <a:fillRect/>
          </a:stretch>
        </p:blipFill>
        <p:spPr>
          <a:xfrm>
            <a:off x="1524000" y="1295400"/>
            <a:ext cx="5549219" cy="5266890"/>
          </a:xfrm>
          <a:prstGeom prst="rect">
            <a:avLst/>
          </a:prstGeom>
        </p:spPr>
      </p:pic>
    </p:spTree>
    <p:extLst>
      <p:ext uri="{BB962C8B-B14F-4D97-AF65-F5344CB8AC3E}">
        <p14:creationId xmlns:p14="http://schemas.microsoft.com/office/powerpoint/2010/main" val="93442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269</TotalTime>
  <Words>1166</Words>
  <Application>Microsoft Office PowerPoint</Application>
  <PresentationFormat>On-screen Show (4:3)</PresentationFormat>
  <Paragraphs>130</Paragraphs>
  <Slides>35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Times New Roman</vt:lpstr>
      <vt:lpstr>Office Theme</vt:lpstr>
      <vt:lpstr>PowerPoint Presentation</vt:lpstr>
      <vt:lpstr>MỤC TIÊU</vt:lpstr>
      <vt:lpstr>Ca 1</vt:lpstr>
      <vt:lpstr>PowerPoint Presentation</vt:lpstr>
      <vt:lpstr>Case 1</vt:lpstr>
      <vt:lpstr>Hình ảnh LS</vt:lpstr>
      <vt:lpstr>PowerPoint Presentation</vt:lpstr>
      <vt:lpstr>Case 1</vt:lpstr>
      <vt:lpstr>Bệnh nhân được chụp X quang</vt:lpstr>
      <vt:lpstr>PowerPoint Presentation</vt:lpstr>
      <vt:lpstr>Case 1</vt:lpstr>
      <vt:lpstr>PowerPoint Presentation</vt:lpstr>
      <vt:lpstr>Case 1</vt:lpstr>
      <vt:lpstr>Ca 2</vt:lpstr>
      <vt:lpstr>PowerPoint Presentation</vt:lpstr>
      <vt:lpstr>Case 2</vt:lpstr>
      <vt:lpstr>Hình ảnh lâm sàng</vt:lpstr>
      <vt:lpstr>PowerPoint Presentation</vt:lpstr>
      <vt:lpstr>PowerPoint Presentation</vt:lpstr>
      <vt:lpstr>Case 2</vt:lpstr>
      <vt:lpstr>PowerPoint Presentation</vt:lpstr>
      <vt:lpstr>Case 2</vt:lpstr>
      <vt:lpstr>X quang</vt:lpstr>
      <vt:lpstr>PowerPoint Presentation</vt:lpstr>
      <vt:lpstr>Case 2</vt:lpstr>
      <vt:lpstr>Ca 3</vt:lpstr>
      <vt:lpstr>Hình ảnh LS</vt:lpstr>
      <vt:lpstr>PowerPoint Presentation</vt:lpstr>
      <vt:lpstr>Case 3</vt:lpstr>
      <vt:lpstr>PowerPoint Presentation</vt:lpstr>
      <vt:lpstr>Case 3</vt:lpstr>
      <vt:lpstr>X quang</vt:lpstr>
      <vt:lpstr>PowerPoint Presentation</vt:lpstr>
      <vt:lpstr>Case 3</vt:lpstr>
      <vt:lpstr>Cần nhớ</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Nguyen Huynh Duc Thien</cp:lastModifiedBy>
  <cp:revision>49</cp:revision>
  <dcterms:created xsi:type="dcterms:W3CDTF">2018-05-11T13:20:06Z</dcterms:created>
  <dcterms:modified xsi:type="dcterms:W3CDTF">2020-09-20T14:30:11Z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2018-05-11T00:00:00Z</vt:filetime>
  </property>
  <property fmtid="{D5CDD505-2E9C-101B-9397-08002B2CF9AE}" pid="3" name="LastSaved">
    <vt:filetime>2018-05-11T00:00:00Z</vt:filetime>
  </property>
</Properties>
</file>